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7" r:id="rId1"/>
  </p:sldMasterIdLst>
  <p:notesMasterIdLst>
    <p:notesMasterId r:id="rId65"/>
  </p:notesMasterIdLst>
  <p:sldIdLst>
    <p:sldId id="256" r:id="rId2"/>
    <p:sldId id="257" r:id="rId3"/>
    <p:sldId id="258" r:id="rId4"/>
    <p:sldId id="259" r:id="rId5"/>
    <p:sldId id="260" r:id="rId6"/>
    <p:sldId id="261" r:id="rId7"/>
    <p:sldId id="262" r:id="rId8"/>
    <p:sldId id="263" r:id="rId9"/>
    <p:sldId id="265" r:id="rId10"/>
    <p:sldId id="266" r:id="rId11"/>
    <p:sldId id="323" r:id="rId12"/>
    <p:sldId id="268" r:id="rId13"/>
    <p:sldId id="317" r:id="rId14"/>
    <p:sldId id="319" r:id="rId15"/>
    <p:sldId id="324" r:id="rId16"/>
    <p:sldId id="314" r:id="rId17"/>
    <p:sldId id="316" r:id="rId18"/>
    <p:sldId id="315" r:id="rId19"/>
    <p:sldId id="335" r:id="rId20"/>
    <p:sldId id="334" r:id="rId21"/>
    <p:sldId id="337" r:id="rId22"/>
    <p:sldId id="348" r:id="rId23"/>
    <p:sldId id="347" r:id="rId24"/>
    <p:sldId id="346" r:id="rId25"/>
    <p:sldId id="305" r:id="rId26"/>
    <p:sldId id="306" r:id="rId27"/>
    <p:sldId id="307" r:id="rId28"/>
    <p:sldId id="333" r:id="rId29"/>
    <p:sldId id="338" r:id="rId30"/>
    <p:sldId id="340" r:id="rId31"/>
    <p:sldId id="349" r:id="rId32"/>
    <p:sldId id="341" r:id="rId33"/>
    <p:sldId id="345" r:id="rId34"/>
    <p:sldId id="344" r:id="rId35"/>
    <p:sldId id="343" r:id="rId36"/>
    <p:sldId id="342" r:id="rId37"/>
    <p:sldId id="309" r:id="rId38"/>
    <p:sldId id="310" r:id="rId39"/>
    <p:sldId id="311" r:id="rId40"/>
    <p:sldId id="312" r:id="rId41"/>
    <p:sldId id="292" r:id="rId42"/>
    <p:sldId id="294" r:id="rId43"/>
    <p:sldId id="295" r:id="rId44"/>
    <p:sldId id="297" r:id="rId45"/>
    <p:sldId id="298" r:id="rId46"/>
    <p:sldId id="299" r:id="rId47"/>
    <p:sldId id="331" r:id="rId48"/>
    <p:sldId id="289" r:id="rId49"/>
    <p:sldId id="290" r:id="rId50"/>
    <p:sldId id="291" r:id="rId51"/>
    <p:sldId id="276" r:id="rId52"/>
    <p:sldId id="277" r:id="rId53"/>
    <p:sldId id="278" r:id="rId54"/>
    <p:sldId id="279" r:id="rId55"/>
    <p:sldId id="280" r:id="rId56"/>
    <p:sldId id="281" r:id="rId57"/>
    <p:sldId id="283" r:id="rId58"/>
    <p:sldId id="284" r:id="rId59"/>
    <p:sldId id="285" r:id="rId60"/>
    <p:sldId id="328" r:id="rId61"/>
    <p:sldId id="329" r:id="rId62"/>
    <p:sldId id="330" r:id="rId63"/>
    <p:sldId id="332" r:id="rId64"/>
  </p:sldIdLst>
  <p:sldSz cx="9144000" cy="5143500" type="screen16x9"/>
  <p:notesSz cx="6858000" cy="9144000"/>
  <p:embeddedFontLst>
    <p:embeddedFont>
      <p:font typeface="Algerian" panose="04020705040A02060702" pitchFamily="82" charset="0"/>
      <p:regular r:id="rId66"/>
    </p:embeddedFont>
    <p:embeddedFont>
      <p:font typeface="Blackadder ITC" panose="04020505051007020D02" pitchFamily="82" charset="0"/>
      <p:regular r:id="rId67"/>
    </p:embeddedFont>
    <p:embeddedFont>
      <p:font typeface="Calibri" panose="020F0502020204030204" pitchFamily="34" charset="0"/>
      <p:regular r:id="rId68"/>
      <p:bold r:id="rId69"/>
      <p:italic r:id="rId70"/>
      <p:boldItalic r:id="rId71"/>
    </p:embeddedFont>
    <p:embeddedFont>
      <p:font typeface="Century Gothic" panose="020B0502020202020204" pitchFamily="34" charset="0"/>
      <p:regular r:id="rId72"/>
      <p:bold r:id="rId73"/>
      <p:italic r:id="rId74"/>
      <p:boldItalic r:id="rId75"/>
    </p:embeddedFont>
    <p:embeddedFont>
      <p:font typeface="Wingdings 3" panose="05040102010807070707" pitchFamily="18" charset="2"/>
      <p:regular r:id="rId7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9DA8FE-0990-4056-89DB-3025464C151D}">
  <a:tblStyle styleId="{FA9DA8FE-0990-4056-89DB-3025464C151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102"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3.fntdata"/><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8253722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5cbe3e85a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5cbe3e85a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7078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5dfdbf9f6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5dfdbf9f6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8057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5cbe3e85a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5cbe3e85a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4603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f88252dc4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2562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5dfdbf9f6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5dfdbf9f6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5725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5dfdbf9f6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5dfdbf9f6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2500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5dfdbf9f6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5dfdbf9f6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6597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5dfdbf9f6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5dfdbf9f6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756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5dfdbf9f6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5dfdbf9f6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9376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5dfdbf9f6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5dfdbf9f6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55633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5dfdbf9f6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5dfdbf9f6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356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5dfdbf9f6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5dfdbf9f6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5069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5dfdbf9f6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5dfdbf9f6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3224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5dfdbf9f6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5dfdbf9f6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6470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5dfdbf9f6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5dfdbf9f6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0177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55dfdbf9f6_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55dfdbf9f6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7747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55dfdbf9f6_3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55dfdbf9f6_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2510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5dfdbf9f6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5dfdbf9f6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4593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5dfdbf9f6_3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5dfdbf9f6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0661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2291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5cbe3e85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5cbe3e85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3341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55cbe3e85a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55cbe3e85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6297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4b03a64d7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4b03a64d7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92917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55cbe3e85a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55cbe3e85a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9190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5cbe3e85a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5cbe3e85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6411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55cbe3e85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55cbe3e85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35193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55cbe3e85a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55cbe3e85a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6013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5cbe3e85a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5cbe3e85a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3182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5cbe3e85a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5cbe3e85a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97251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5dfdbf9f6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5dfdbf9f6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6329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55dfdbf9f6_5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55dfdbf9f6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2764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dfdbf9f6_5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dfdbf9f6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13317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5dfdbf9f6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5dfdbf9f6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599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0d75d8778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0d75d8778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61654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5dfdbf9f6_5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5dfdbf9f6_5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08698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5dfdbf9f6_5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5dfdbf9f6_5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85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5dfdbf9f6_5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5dfdbf9f6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88184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5dfdbf9f6_5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55dfdbf9f6_5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5230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8374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4b03a64d7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4b03a64d7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975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5cbe3e85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5cbe3e85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9293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0d75d8778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0d75d8778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1303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4b03a64d7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4b03a64d7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5083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4b03a64d7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54b03a64d7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3702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0BC069-9020-4DBC-B6D4-2866FF4BD65F}" type="datetimeFigureOut">
              <a:rPr lang="en-US" smtClean="0"/>
              <a:t>3/24/2020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12663495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430BC069-9020-4DBC-B6D4-2866FF4BD65F}" type="datetimeFigureOut">
              <a:rPr lang="en-US" smtClean="0"/>
              <a:t>3/24/2020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6759249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4" name="Date Placeholder 3"/>
          <p:cNvSpPr>
            <a:spLocks noGrp="1"/>
          </p:cNvSpPr>
          <p:nvPr>
            <p:ph type="dt" sz="half" idx="10"/>
          </p:nvPr>
        </p:nvSpPr>
        <p:spPr/>
        <p:txBody>
          <a:bodyPr/>
          <a:lstStyle/>
          <a:p>
            <a:fld id="{430BC069-9020-4DBC-B6D4-2866FF4BD65F}" type="datetimeFigureOut">
              <a:rPr lang="en-US" smtClean="0"/>
              <a:t>3/24/2020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93208585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4" name="Date Placeholder 3"/>
          <p:cNvSpPr>
            <a:spLocks noGrp="1"/>
          </p:cNvSpPr>
          <p:nvPr>
            <p:ph type="dt" sz="half" idx="10"/>
          </p:nvPr>
        </p:nvSpPr>
        <p:spPr/>
        <p:txBody>
          <a:bodyPr/>
          <a:lstStyle/>
          <a:p>
            <a:fld id="{430BC069-9020-4DBC-B6D4-2866FF4BD65F}" type="datetimeFigureOut">
              <a:rPr lang="en-US" smtClean="0"/>
              <a:t>3/24/2020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313088104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0BC069-9020-4DBC-B6D4-2866FF4BD65F}" type="datetimeFigureOut">
              <a:rPr lang="en-US" smtClean="0"/>
              <a:t>3/24/2020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02840442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30BC069-9020-4DBC-B6D4-2866FF4BD65F}" type="datetimeFigureOut">
              <a:rPr lang="en-US" smtClean="0"/>
              <a:t>3/24/2020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89662492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30BC069-9020-4DBC-B6D4-2866FF4BD65F}" type="datetimeFigureOut">
              <a:rPr lang="en-US" smtClean="0"/>
              <a:t>3/24/2020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20907179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0BC069-9020-4DBC-B6D4-2866FF4BD65F}" type="datetimeFigureOut">
              <a:rPr lang="en-US" smtClean="0"/>
              <a:t>3/24/2020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79916860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0BC069-9020-4DBC-B6D4-2866FF4BD65F}" type="datetimeFigureOut">
              <a:rPr lang="en-US" smtClean="0"/>
              <a:t>3/24/2020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95919767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_alt1">
  <p:cSld name="Title slide_alt1">
    <p:bg>
      <p:bgPr>
        <a:solidFill>
          <a:schemeClr val="lt2"/>
        </a:solidFill>
        <a:effectLst/>
      </p:bgPr>
    </p:bg>
    <p:spTree>
      <p:nvGrpSpPr>
        <p:cNvPr id="1" name="Shape 50"/>
        <p:cNvGrpSpPr/>
        <p:nvPr/>
      </p:nvGrpSpPr>
      <p:grpSpPr>
        <a:xfrm>
          <a:off x="0" y="0"/>
          <a:ext cx="0" cy="0"/>
          <a:chOff x="0" y="0"/>
          <a:chExt cx="0" cy="0"/>
        </a:xfrm>
      </p:grpSpPr>
      <p:sp>
        <p:nvSpPr>
          <p:cNvPr id="56" name="Google Shape;5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57" name="Google Shape;5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58" name="Google Shape;5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Tree>
    <p:extLst>
      <p:ext uri="{BB962C8B-B14F-4D97-AF65-F5344CB8AC3E}">
        <p14:creationId xmlns:p14="http://schemas.microsoft.com/office/powerpoint/2010/main" val="27837503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extLst>
      <p:ext uri="{BB962C8B-B14F-4D97-AF65-F5344CB8AC3E}">
        <p14:creationId xmlns:p14="http://schemas.microsoft.com/office/powerpoint/2010/main" val="1570432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30BC069-9020-4DBC-B6D4-2866FF4BD65F}" type="datetimeFigureOut">
              <a:rPr lang="en-US" smtClean="0"/>
              <a:t>3/24/2020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298074341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extLst>
      <p:ext uri="{BB962C8B-B14F-4D97-AF65-F5344CB8AC3E}">
        <p14:creationId xmlns:p14="http://schemas.microsoft.com/office/powerpoint/2010/main" val="16386186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extLst>
      <p:ext uri="{BB962C8B-B14F-4D97-AF65-F5344CB8AC3E}">
        <p14:creationId xmlns:p14="http://schemas.microsoft.com/office/powerpoint/2010/main" val="42756489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extLst>
      <p:ext uri="{BB962C8B-B14F-4D97-AF65-F5344CB8AC3E}">
        <p14:creationId xmlns:p14="http://schemas.microsoft.com/office/powerpoint/2010/main" val="165450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0BC069-9020-4DBC-B6D4-2866FF4BD65F}" type="datetimeFigureOut">
              <a:rPr lang="en-US" smtClean="0"/>
              <a:t>3/24/2020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178414265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0BC069-9020-4DBC-B6D4-2866FF4BD65F}" type="datetimeFigureOut">
              <a:rPr lang="en-US" smtClean="0"/>
              <a:t>3/24/2020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793980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0BC069-9020-4DBC-B6D4-2866FF4BD65F}" type="datetimeFigureOut">
              <a:rPr lang="en-US" smtClean="0"/>
              <a:t>3/24/2020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22093891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30BC069-9020-4DBC-B6D4-2866FF4BD65F}" type="datetimeFigureOut">
              <a:rPr lang="en-US" smtClean="0"/>
              <a:t>3/24/2020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66817661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30BC069-9020-4DBC-B6D4-2866FF4BD65F}" type="datetimeFigureOut">
              <a:rPr lang="en-US" smtClean="0"/>
              <a:t>3/24/2020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210458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7" name="Date Placeholder 4"/>
          <p:cNvSpPr>
            <a:spLocks noGrp="1"/>
          </p:cNvSpPr>
          <p:nvPr>
            <p:ph type="dt" sz="half" idx="10"/>
          </p:nvPr>
        </p:nvSpPr>
        <p:spPr/>
        <p:txBody>
          <a:bodyPr/>
          <a:lstStyle/>
          <a:p>
            <a:fld id="{430BC069-9020-4DBC-B6D4-2866FF4BD65F}" type="datetimeFigureOut">
              <a:rPr lang="en-US" smtClean="0"/>
              <a:t>3/24/2020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38787358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430BC069-9020-4DBC-B6D4-2866FF4BD65F}" type="datetimeFigureOut">
              <a:rPr lang="en-US" smtClean="0"/>
              <a:t>3/24/2020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10023313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4">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5">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6">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30BC069-9020-4DBC-B6D4-2866FF4BD65F}" type="datetimeFigureOut">
              <a:rPr lang="en-US" smtClean="0"/>
              <a:t>3/24/2020</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dirty="0"/>
          </a:p>
        </p:txBody>
      </p:sp>
    </p:spTree>
    <p:extLst>
      <p:ext uri="{BB962C8B-B14F-4D97-AF65-F5344CB8AC3E}">
        <p14:creationId xmlns:p14="http://schemas.microsoft.com/office/powerpoint/2010/main" val="3992038419"/>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8" r:id="rId20"/>
    <p:sldLayoutId id="2147483779" r:id="rId21"/>
    <p:sldLayoutId id="2147483780" r:id="rId22"/>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JP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G"/><Relationship Id="rId1" Type="http://schemas.openxmlformats.org/officeDocument/2006/relationships/slideLayout" Target="../slideLayouts/slideLayout19.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28.JPG"/><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30.JPG"/><Relationship Id="rId4" Type="http://schemas.openxmlformats.org/officeDocument/2006/relationships/image" Target="../media/image29.JP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31.JP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33.JPG"/></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36.JP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37.JP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38.JP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9.JP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40.JP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41.JP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42.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43.JP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7.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0.jp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9.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0.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3.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4.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8.JP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9.JP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0.JP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6" name="Google Shape;86;p16"/>
          <p:cNvSpPr txBox="1">
            <a:spLocks noGrp="1"/>
          </p:cNvSpPr>
          <p:nvPr>
            <p:ph type="ctrTitle"/>
          </p:nvPr>
        </p:nvSpPr>
        <p:spPr>
          <a:xfrm>
            <a:off x="1884000" y="96981"/>
            <a:ext cx="5376000" cy="699655"/>
          </a:xfrm>
          <a:prstGeom prst="rect">
            <a:avLst/>
          </a:prstGeom>
        </p:spPr>
        <p:txBody>
          <a:bodyPr spcFirstLastPara="1" wrap="square" lIns="91425" tIns="91425" rIns="91425" bIns="91425" anchor="t" anchorCtr="0">
            <a:noAutofit/>
          </a:bodyPr>
          <a:lstStyle/>
          <a:p>
            <a:pPr lvl="0"/>
            <a:r>
              <a:rPr lang="en-GB" sz="2800" b="1" u="sng" dirty="0">
                <a:solidFill>
                  <a:srgbClr val="0070C0"/>
                </a:solidFill>
              </a:rPr>
              <a:t>Cleckhuddersfax Online Mart</a:t>
            </a:r>
            <a:endParaRPr sz="2800" b="1" u="sng" dirty="0">
              <a:solidFill>
                <a:srgbClr val="0070C0"/>
              </a:solidFill>
            </a:endParaRPr>
          </a:p>
        </p:txBody>
      </p:sp>
      <p:sp>
        <p:nvSpPr>
          <p:cNvPr id="87" name="Google Shape;87;p16"/>
          <p:cNvSpPr txBox="1">
            <a:spLocks noGrp="1"/>
          </p:cNvSpPr>
          <p:nvPr>
            <p:ph type="subTitle" idx="1"/>
          </p:nvPr>
        </p:nvSpPr>
        <p:spPr>
          <a:xfrm>
            <a:off x="1911560" y="716017"/>
            <a:ext cx="4890900" cy="3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dirty="0">
                <a:solidFill>
                  <a:schemeClr val="bg1"/>
                </a:solidFill>
              </a:rPr>
              <a:t>Project Management  ( </a:t>
            </a:r>
            <a:r>
              <a:rPr lang="en-GB" sz="2000" b="1" u="sng" dirty="0">
                <a:solidFill>
                  <a:schemeClr val="bg1"/>
                </a:solidFill>
              </a:rPr>
              <a:t>Team Default </a:t>
            </a:r>
            <a:r>
              <a:rPr lang="en-GB" sz="2000" b="1" dirty="0">
                <a:solidFill>
                  <a:schemeClr val="bg1"/>
                </a:solidFill>
              </a:rPr>
              <a:t>)</a:t>
            </a:r>
            <a:endParaRPr sz="2000" b="1" dirty="0">
              <a:solidFill>
                <a:schemeClr val="bg1"/>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p:nvPr/>
        </p:nvSpPr>
        <p:spPr>
          <a:xfrm>
            <a:off x="-13025" y="-13854"/>
            <a:ext cx="9156900" cy="5157354"/>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26"/>
          <p:cNvSpPr/>
          <p:nvPr/>
        </p:nvSpPr>
        <p:spPr>
          <a:xfrm>
            <a:off x="3669941" y="1897059"/>
            <a:ext cx="1652400" cy="16278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Project Planning</a:t>
            </a:r>
            <a:endParaRPr dirty="0"/>
          </a:p>
        </p:txBody>
      </p:sp>
      <p:cxnSp>
        <p:nvCxnSpPr>
          <p:cNvPr id="176" name="Google Shape;176;p26"/>
          <p:cNvCxnSpPr>
            <a:endCxn id="173" idx="2"/>
          </p:cNvCxnSpPr>
          <p:nvPr/>
        </p:nvCxnSpPr>
        <p:spPr>
          <a:xfrm>
            <a:off x="2716003" y="2710959"/>
            <a:ext cx="954000" cy="0"/>
          </a:xfrm>
          <a:prstGeom prst="straightConnector1">
            <a:avLst/>
          </a:prstGeom>
          <a:noFill/>
          <a:ln w="9525" cap="flat" cmpd="sng">
            <a:solidFill>
              <a:schemeClr val="dk2"/>
            </a:solidFill>
            <a:prstDash val="solid"/>
            <a:round/>
            <a:headEnd type="none" w="med" len="med"/>
            <a:tailEnd type="triangle" w="med" len="med"/>
          </a:ln>
        </p:spPr>
      </p:cxnSp>
      <p:cxnSp>
        <p:nvCxnSpPr>
          <p:cNvPr id="177" name="Google Shape;177;p26"/>
          <p:cNvCxnSpPr>
            <a:stCxn id="173" idx="6"/>
          </p:cNvCxnSpPr>
          <p:nvPr/>
        </p:nvCxnSpPr>
        <p:spPr>
          <a:xfrm>
            <a:off x="5322341" y="2710959"/>
            <a:ext cx="1025700" cy="0"/>
          </a:xfrm>
          <a:prstGeom prst="straightConnector1">
            <a:avLst/>
          </a:prstGeom>
          <a:noFill/>
          <a:ln w="9525" cap="flat" cmpd="sng">
            <a:solidFill>
              <a:schemeClr val="dk2"/>
            </a:solidFill>
            <a:prstDash val="solid"/>
            <a:round/>
            <a:headEnd type="none" w="med" len="med"/>
            <a:tailEnd type="triangle" w="med" len="med"/>
          </a:ln>
        </p:spPr>
      </p:cxnSp>
      <p:sp>
        <p:nvSpPr>
          <p:cNvPr id="2" name="Rounded Rectangle 1"/>
          <p:cNvSpPr/>
          <p:nvPr/>
        </p:nvSpPr>
        <p:spPr>
          <a:xfrm>
            <a:off x="1132937" y="2095534"/>
            <a:ext cx="1586857" cy="123305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1345426" y="2387794"/>
            <a:ext cx="1177128" cy="646331"/>
          </a:xfrm>
          <a:prstGeom prst="rect">
            <a:avLst/>
          </a:prstGeom>
          <a:noFill/>
        </p:spPr>
        <p:txBody>
          <a:bodyPr wrap="square" rtlCol="0">
            <a:spAutoFit/>
          </a:bodyPr>
          <a:lstStyle/>
          <a:p>
            <a:pPr algn="ctr"/>
            <a:r>
              <a:rPr lang="en-US" dirty="0"/>
              <a:t>Project </a:t>
            </a:r>
          </a:p>
          <a:p>
            <a:pPr algn="ctr"/>
            <a:r>
              <a:rPr lang="en-US" dirty="0"/>
              <a:t>Initiation</a:t>
            </a:r>
          </a:p>
        </p:txBody>
      </p:sp>
      <p:sp>
        <p:nvSpPr>
          <p:cNvPr id="5" name="Isosceles Triangle 4"/>
          <p:cNvSpPr/>
          <p:nvPr/>
        </p:nvSpPr>
        <p:spPr>
          <a:xfrm>
            <a:off x="5835191" y="1825391"/>
            <a:ext cx="2479964" cy="1503198"/>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6477529" y="2387793"/>
            <a:ext cx="1287944" cy="646331"/>
          </a:xfrm>
          <a:prstGeom prst="rect">
            <a:avLst/>
          </a:prstGeom>
          <a:noFill/>
        </p:spPr>
        <p:txBody>
          <a:bodyPr wrap="square" rtlCol="0">
            <a:spAutoFit/>
          </a:bodyPr>
          <a:lstStyle/>
          <a:p>
            <a:pPr algn="ctr"/>
            <a:r>
              <a:rPr lang="en-US" dirty="0"/>
              <a:t>Project</a:t>
            </a:r>
          </a:p>
          <a:p>
            <a:pPr algn="ctr"/>
            <a:r>
              <a:rPr lang="en-US" dirty="0"/>
              <a:t>Execution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52054" y="616527"/>
            <a:ext cx="3810000" cy="523220"/>
          </a:xfrm>
          <a:prstGeom prst="rect">
            <a:avLst/>
          </a:prstGeom>
          <a:noFill/>
        </p:spPr>
        <p:txBody>
          <a:bodyPr wrap="square" rtlCol="0">
            <a:spAutoFit/>
          </a:bodyPr>
          <a:lstStyle/>
          <a:p>
            <a:r>
              <a:rPr lang="en-US" sz="2800" b="1" u="sng" dirty="0"/>
              <a:t>Project Charter</a:t>
            </a:r>
          </a:p>
        </p:txBody>
      </p:sp>
      <p:sp>
        <p:nvSpPr>
          <p:cNvPr id="7" name="TextBox 6"/>
          <p:cNvSpPr txBox="1"/>
          <p:nvPr/>
        </p:nvSpPr>
        <p:spPr>
          <a:xfrm>
            <a:off x="852054" y="1787236"/>
            <a:ext cx="3740728"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General Objectives</a:t>
            </a:r>
          </a:p>
          <a:p>
            <a:endParaRPr lang="en-US" dirty="0"/>
          </a:p>
          <a:p>
            <a:pPr marL="285750" indent="-285750">
              <a:buFont typeface="Wingdings" panose="05000000000000000000" pitchFamily="2" charset="2"/>
              <a:buChar char="v"/>
            </a:pPr>
            <a:r>
              <a:rPr lang="en-US" dirty="0"/>
              <a:t>Specific Objectives</a:t>
            </a:r>
          </a:p>
          <a:p>
            <a:endParaRPr lang="en-US" dirty="0"/>
          </a:p>
          <a:p>
            <a:pPr marL="285750" indent="-285750">
              <a:buFont typeface="Wingdings" panose="05000000000000000000" pitchFamily="2" charset="2"/>
              <a:buChar char="v"/>
            </a:pPr>
            <a:r>
              <a:rPr lang="en-US" dirty="0"/>
              <a:t>Project Organization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Tree>
    <p:extLst>
      <p:ext uri="{BB962C8B-B14F-4D97-AF65-F5344CB8AC3E}">
        <p14:creationId xmlns:p14="http://schemas.microsoft.com/office/powerpoint/2010/main" val="18703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249818" y="296971"/>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u="sng" dirty="0">
                <a:solidFill>
                  <a:schemeClr val="tx1"/>
                </a:solidFill>
              </a:rPr>
              <a:t>Project Organization</a:t>
            </a:r>
            <a:endParaRPr sz="3200" b="1" u="sng" dirty="0">
              <a:solidFill>
                <a:schemeClr val="tx1"/>
              </a:solidFill>
            </a:endParaRPr>
          </a:p>
          <a:p>
            <a:pPr marL="0" lvl="0" indent="0" algn="l" rtl="0">
              <a:spcBef>
                <a:spcPts val="0"/>
              </a:spcBef>
              <a:spcAft>
                <a:spcPts val="0"/>
              </a:spcAft>
              <a:buNone/>
            </a:pPr>
            <a:endParaRPr dirty="0"/>
          </a:p>
        </p:txBody>
      </p:sp>
      <p:sp>
        <p:nvSpPr>
          <p:cNvPr id="190" name="Google Shape;190;p28"/>
          <p:cNvSpPr txBox="1">
            <a:spLocks noGrp="1"/>
          </p:cNvSpPr>
          <p:nvPr>
            <p:ph type="body" idx="1"/>
          </p:nvPr>
        </p:nvSpPr>
        <p:spPr>
          <a:xfrm>
            <a:off x="319718" y="1219309"/>
            <a:ext cx="3774300" cy="3289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Wingdings" panose="05000000000000000000" pitchFamily="2" charset="2"/>
              <a:buChar char="v"/>
            </a:pPr>
            <a:r>
              <a:rPr lang="en-GB" sz="1600" b="1" u="sng" dirty="0"/>
              <a:t>Staffing</a:t>
            </a:r>
            <a:endParaRPr sz="1600" b="1" u="sng" dirty="0"/>
          </a:p>
          <a:p>
            <a:pPr marL="990000" lvl="0" indent="-304799" algn="l" rtl="0">
              <a:spcBef>
                <a:spcPts val="0"/>
              </a:spcBef>
              <a:spcAft>
                <a:spcPts val="0"/>
              </a:spcAft>
              <a:buSzPts val="1200"/>
              <a:buAutoNum type="arabicPeriod"/>
            </a:pPr>
            <a:r>
              <a:rPr lang="en-US" dirty="0"/>
              <a:t>Kritika Koirala</a:t>
            </a:r>
            <a:endParaRPr dirty="0"/>
          </a:p>
          <a:p>
            <a:pPr marL="990000" lvl="0" indent="-304799" algn="l" rtl="0">
              <a:spcBef>
                <a:spcPts val="0"/>
              </a:spcBef>
              <a:spcAft>
                <a:spcPts val="0"/>
              </a:spcAft>
              <a:buSzPts val="1200"/>
              <a:buAutoNum type="arabicPeriod"/>
            </a:pPr>
            <a:r>
              <a:rPr lang="en-US" dirty="0"/>
              <a:t>Anish Ghimire</a:t>
            </a:r>
            <a:endParaRPr dirty="0"/>
          </a:p>
          <a:p>
            <a:pPr marL="990000" lvl="0" indent="-304799" algn="l" rtl="0">
              <a:spcBef>
                <a:spcPts val="0"/>
              </a:spcBef>
              <a:spcAft>
                <a:spcPts val="0"/>
              </a:spcAft>
              <a:buSzPts val="1200"/>
              <a:buAutoNum type="arabicPeriod"/>
            </a:pPr>
            <a:r>
              <a:rPr lang="en-US" dirty="0"/>
              <a:t>Ayush Pant</a:t>
            </a:r>
            <a:endParaRPr dirty="0"/>
          </a:p>
          <a:p>
            <a:pPr marL="990000" lvl="0" indent="-304799" algn="l" rtl="0">
              <a:spcBef>
                <a:spcPts val="0"/>
              </a:spcBef>
              <a:spcAft>
                <a:spcPts val="0"/>
              </a:spcAft>
              <a:buSzPts val="1200"/>
              <a:buAutoNum type="arabicPeriod"/>
            </a:pPr>
            <a:r>
              <a:rPr lang="en-US" dirty="0"/>
              <a:t>Mohammad Farhan</a:t>
            </a:r>
            <a:endParaRPr dirty="0"/>
          </a:p>
          <a:p>
            <a:pPr marL="990000" lvl="0" indent="-304799" algn="l" rtl="0">
              <a:spcBef>
                <a:spcPts val="0"/>
              </a:spcBef>
              <a:spcAft>
                <a:spcPts val="0"/>
              </a:spcAft>
              <a:buSzPts val="1200"/>
              <a:buAutoNum type="arabicPeriod"/>
            </a:pPr>
            <a:r>
              <a:rPr lang="en-US" dirty="0"/>
              <a:t>Phurbu Choden Lama</a:t>
            </a:r>
            <a:endParaRPr dirty="0"/>
          </a:p>
          <a:p>
            <a:pPr marL="914400" lvl="0" indent="0" algn="l" rtl="0">
              <a:lnSpc>
                <a:spcPct val="150000"/>
              </a:lnSpc>
              <a:spcBef>
                <a:spcPts val="1600"/>
              </a:spcBef>
              <a:spcAft>
                <a:spcPts val="0"/>
              </a:spcAft>
              <a:buNone/>
            </a:pPr>
            <a:endParaRPr sz="1200" dirty="0"/>
          </a:p>
          <a:p>
            <a:pPr marL="457200" lvl="0" indent="-304800" algn="l" rtl="0">
              <a:spcBef>
                <a:spcPts val="0"/>
              </a:spcBef>
              <a:spcAft>
                <a:spcPts val="0"/>
              </a:spcAft>
              <a:buSzPts val="1200"/>
              <a:buFont typeface="Wingdings" panose="05000000000000000000" pitchFamily="2" charset="2"/>
              <a:buChar char="v"/>
            </a:pPr>
            <a:r>
              <a:rPr lang="en-GB" sz="1600" b="1" u="sng" dirty="0"/>
              <a:t>Communications</a:t>
            </a:r>
            <a:endParaRPr sz="1600" b="1" u="sng" dirty="0"/>
          </a:p>
          <a:p>
            <a:pPr marL="457200" lvl="0" indent="0" algn="l" rtl="0">
              <a:spcBef>
                <a:spcPts val="0"/>
              </a:spcBef>
              <a:spcAft>
                <a:spcPts val="1600"/>
              </a:spcAft>
              <a:buNone/>
            </a:pPr>
            <a:r>
              <a:rPr lang="en-GB" dirty="0"/>
              <a:t>Status reports will be provided to the Project Manager on weekly basis as well as upon request by the Documentation manager.</a:t>
            </a:r>
            <a:endParaRPr dirty="0"/>
          </a:p>
        </p:txBody>
      </p:sp>
      <p:sp>
        <p:nvSpPr>
          <p:cNvPr id="191" name="Google Shape;191;p28"/>
          <p:cNvSpPr txBox="1">
            <a:spLocks noGrp="1"/>
          </p:cNvSpPr>
          <p:nvPr>
            <p:ph type="body" idx="2"/>
          </p:nvPr>
        </p:nvSpPr>
        <p:spPr>
          <a:xfrm>
            <a:off x="4599709" y="1219309"/>
            <a:ext cx="3774300" cy="2718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Wingdings" panose="05000000000000000000" pitchFamily="2" charset="2"/>
              <a:buChar char="v"/>
            </a:pPr>
            <a:r>
              <a:rPr lang="en-GB" sz="1600" b="1" u="sng" dirty="0"/>
              <a:t>Planning/Tracking</a:t>
            </a:r>
            <a:endParaRPr sz="1600" b="1" u="sng" dirty="0"/>
          </a:p>
          <a:p>
            <a:pPr marL="990000" lvl="0" indent="-304799">
              <a:buSzPts val="1200"/>
              <a:buAutoNum type="arabicPeriod"/>
            </a:pPr>
            <a:r>
              <a:rPr lang="en-GB" dirty="0"/>
              <a:t>Slack</a:t>
            </a:r>
          </a:p>
          <a:p>
            <a:pPr marL="990000" lvl="0" indent="-304799" algn="l" rtl="0">
              <a:spcBef>
                <a:spcPts val="0"/>
              </a:spcBef>
              <a:spcAft>
                <a:spcPts val="0"/>
              </a:spcAft>
              <a:buSzPts val="1200"/>
              <a:buAutoNum type="arabicPeriod"/>
            </a:pPr>
            <a:r>
              <a:rPr lang="en-US" dirty="0"/>
              <a:t>Trello</a:t>
            </a:r>
            <a:endParaRPr dirty="0"/>
          </a:p>
          <a:p>
            <a:pPr marL="990000" lvl="0" indent="-304799" algn="l" rtl="0">
              <a:spcBef>
                <a:spcPts val="0"/>
              </a:spcBef>
              <a:spcAft>
                <a:spcPts val="0"/>
              </a:spcAft>
              <a:buSzPts val="1200"/>
              <a:buAutoNum type="arabicPeriod"/>
            </a:pPr>
            <a:r>
              <a:rPr lang="en-GB" dirty="0"/>
              <a:t>Github</a:t>
            </a:r>
            <a:endParaRPr dirty="0"/>
          </a:p>
          <a:p>
            <a:pPr marL="457200" lvl="0" indent="-304800" algn="l" rtl="0">
              <a:spcBef>
                <a:spcPts val="1600"/>
              </a:spcBef>
              <a:spcAft>
                <a:spcPts val="0"/>
              </a:spcAft>
              <a:buSzPts val="1200"/>
              <a:buFont typeface="Wingdings" panose="05000000000000000000" pitchFamily="2" charset="2"/>
              <a:buChar char="v"/>
            </a:pPr>
            <a:r>
              <a:rPr lang="en-GB" sz="1600" b="1" u="sng" dirty="0"/>
              <a:t>Document/System Access:</a:t>
            </a:r>
            <a:endParaRPr sz="1600" b="1" u="sng" dirty="0"/>
          </a:p>
          <a:p>
            <a:pPr marL="457200" lvl="0" indent="0" algn="l" rtl="0">
              <a:spcBef>
                <a:spcPts val="0"/>
              </a:spcBef>
              <a:spcAft>
                <a:spcPts val="0"/>
              </a:spcAft>
              <a:buNone/>
            </a:pPr>
            <a:r>
              <a:rPr lang="en-GB" dirty="0"/>
              <a:t>The project manager has authorized access to any project document or system in the pursuit of this project completion.</a:t>
            </a:r>
            <a:endParaRPr dirty="0"/>
          </a:p>
          <a:p>
            <a:pPr marL="457200" lvl="0" indent="0" algn="l" rtl="0">
              <a:spcBef>
                <a:spcPts val="0"/>
              </a:spcBef>
              <a:spcAft>
                <a:spcPts val="1600"/>
              </a:spcAft>
              <a:buNone/>
            </a:pPr>
            <a:endParaRPr sz="1200"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076950" cy="5143500"/>
          </a:xfrm>
          <a:prstGeom prst="rect">
            <a:avLst/>
          </a:prstGeom>
        </p:spPr>
      </p:pic>
      <p:sp>
        <p:nvSpPr>
          <p:cNvPr id="6" name="Google Shape;200;p29"/>
          <p:cNvSpPr txBox="1">
            <a:spLocks/>
          </p:cNvSpPr>
          <p:nvPr/>
        </p:nvSpPr>
        <p:spPr>
          <a:xfrm>
            <a:off x="2355994" y="3521699"/>
            <a:ext cx="5561879" cy="1139825"/>
          </a:xfrm>
          <a:prstGeom prst="rect">
            <a:avLst/>
          </a:prstGeom>
          <a:solidFill>
            <a:srgbClr val="CCCCCC">
              <a:alpha val="76150"/>
            </a:srgbClr>
          </a:solidFill>
          <a:ln>
            <a:noFill/>
          </a:ln>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endParaRPr lang="en-US" sz="1400" dirty="0">
              <a:solidFill>
                <a:srgbClr val="666666"/>
              </a:solidFill>
              <a:latin typeface="Calibri"/>
              <a:ea typeface="Calibri"/>
              <a:cs typeface="Calibri"/>
              <a:sym typeface="Calibri"/>
            </a:endParaRPr>
          </a:p>
          <a:p>
            <a:pPr marL="0" marR="520188" indent="0" algn="r">
              <a:lnSpc>
                <a:spcPct val="100000"/>
              </a:lnSpc>
              <a:spcBef>
                <a:spcPts val="0"/>
              </a:spcBef>
              <a:buFont typeface="Arial" panose="020B0604020202020204" pitchFamily="34" charset="0"/>
              <a:buNone/>
            </a:pPr>
            <a:r>
              <a:rPr lang="en-US" sz="2000" b="1" dirty="0">
                <a:latin typeface="Calibri"/>
                <a:ea typeface="Calibri"/>
                <a:cs typeface="Calibri"/>
                <a:sym typeface="Calibri"/>
              </a:rPr>
              <a:t>Implementer, Plant</a:t>
            </a:r>
            <a:r>
              <a:rPr lang="en-US" sz="2000" dirty="0">
                <a:latin typeface="Calibri"/>
                <a:ea typeface="Calibri"/>
                <a:cs typeface="Calibri"/>
                <a:sym typeface="Calibri"/>
              </a:rPr>
              <a:t>,</a:t>
            </a:r>
          </a:p>
          <a:p>
            <a:pPr marL="0" marR="520188" indent="0" algn="r">
              <a:lnSpc>
                <a:spcPct val="100000"/>
              </a:lnSpc>
              <a:spcBef>
                <a:spcPts val="0"/>
              </a:spcBef>
              <a:buFont typeface="Arial" panose="020B0604020202020204" pitchFamily="34" charset="0"/>
              <a:buNone/>
            </a:pPr>
            <a:r>
              <a:rPr lang="en-US" sz="1400" dirty="0">
                <a:latin typeface="Calibri"/>
                <a:ea typeface="Calibri"/>
                <a:cs typeface="Calibri"/>
                <a:sym typeface="Calibri"/>
              </a:rPr>
              <a:t>Team Worker</a:t>
            </a:r>
          </a:p>
        </p:txBody>
      </p:sp>
      <p:sp>
        <p:nvSpPr>
          <p:cNvPr id="7" name="Google Shape;201;p29"/>
          <p:cNvSpPr txBox="1">
            <a:spLocks/>
          </p:cNvSpPr>
          <p:nvPr/>
        </p:nvSpPr>
        <p:spPr>
          <a:xfrm>
            <a:off x="-9511" y="459771"/>
            <a:ext cx="5658861" cy="1050925"/>
          </a:xfrm>
          <a:prstGeom prst="rect">
            <a:avLst/>
          </a:prstGeom>
          <a:solidFill>
            <a:srgbClr val="CCCCCC">
              <a:alpha val="76150"/>
            </a:srgbClr>
          </a:solidFill>
          <a:ln>
            <a:noFill/>
          </a:ln>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endParaRPr lang="en-US" sz="1400" dirty="0">
              <a:solidFill>
                <a:srgbClr val="666666"/>
              </a:solidFill>
              <a:latin typeface="Calibri"/>
              <a:ea typeface="Calibri"/>
              <a:cs typeface="Calibri"/>
              <a:sym typeface="Calibri"/>
            </a:endParaRPr>
          </a:p>
          <a:p>
            <a:pPr marL="0" marR="445510" indent="0" algn="r">
              <a:lnSpc>
                <a:spcPct val="100000"/>
              </a:lnSpc>
              <a:buFont typeface="Arial" panose="020B0604020202020204" pitchFamily="34" charset="0"/>
              <a:buNone/>
            </a:pPr>
            <a:r>
              <a:rPr lang="en-US" sz="2000" b="1" dirty="0">
                <a:latin typeface="Calibri"/>
                <a:ea typeface="Calibri"/>
                <a:cs typeface="Calibri"/>
                <a:sym typeface="Calibri"/>
              </a:rPr>
              <a:t>Specialist, Coordinator,</a:t>
            </a:r>
            <a:endParaRPr lang="en-US" sz="2000" dirty="0">
              <a:latin typeface="Calibri"/>
              <a:ea typeface="Calibri"/>
              <a:cs typeface="Calibri"/>
              <a:sym typeface="Calibri"/>
            </a:endParaRPr>
          </a:p>
          <a:p>
            <a:pPr marL="0" marR="445510" indent="0" algn="r">
              <a:lnSpc>
                <a:spcPct val="100000"/>
              </a:lnSpc>
              <a:spcBef>
                <a:spcPts val="0"/>
              </a:spcBef>
              <a:buFont typeface="Arial" panose="020B0604020202020204" pitchFamily="34" charset="0"/>
              <a:buNone/>
            </a:pPr>
            <a:r>
              <a:rPr lang="en-US" sz="1400" dirty="0">
                <a:latin typeface="Calibri"/>
                <a:ea typeface="Calibri"/>
                <a:cs typeface="Calibri"/>
                <a:sym typeface="Calibri"/>
              </a:rPr>
              <a:t>Complete Finisher</a:t>
            </a:r>
            <a:endParaRPr lang="en-US" sz="1400" dirty="0"/>
          </a:p>
        </p:txBody>
      </p:sp>
      <p:sp>
        <p:nvSpPr>
          <p:cNvPr id="8" name="Google Shape;202;p29"/>
          <p:cNvSpPr/>
          <p:nvPr/>
        </p:nvSpPr>
        <p:spPr>
          <a:xfrm>
            <a:off x="2970914" y="3833254"/>
            <a:ext cx="1797000" cy="481800"/>
          </a:xfrm>
          <a:prstGeom prst="roundRect">
            <a:avLst>
              <a:gd name="adj" fmla="val 16667"/>
            </a:avLst>
          </a:prstGeom>
          <a:solidFill>
            <a:srgbClr val="00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Ayush Pant</a:t>
            </a:r>
            <a:endParaRPr dirty="0"/>
          </a:p>
        </p:txBody>
      </p:sp>
      <p:sp>
        <p:nvSpPr>
          <p:cNvPr id="9" name="Google Shape;204;p29"/>
          <p:cNvSpPr/>
          <p:nvPr/>
        </p:nvSpPr>
        <p:spPr>
          <a:xfrm>
            <a:off x="328691" y="843237"/>
            <a:ext cx="1797000" cy="481800"/>
          </a:xfrm>
          <a:prstGeom prst="roundRect">
            <a:avLst>
              <a:gd name="adj" fmla="val 16667"/>
            </a:avLst>
          </a:prstGeom>
          <a:solidFill>
            <a:srgbClr val="00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Kritika Koirala</a:t>
            </a:r>
            <a:endParaRPr dirty="0"/>
          </a:p>
        </p:txBody>
      </p:sp>
      <p:sp>
        <p:nvSpPr>
          <p:cNvPr id="12" name="Rectangle 11"/>
          <p:cNvSpPr/>
          <p:nvPr/>
        </p:nvSpPr>
        <p:spPr>
          <a:xfrm>
            <a:off x="0" y="1970466"/>
            <a:ext cx="6019800" cy="129717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0" y="2049501"/>
            <a:ext cx="4052108" cy="1077218"/>
          </a:xfrm>
          <a:prstGeom prst="rect">
            <a:avLst/>
          </a:prstGeom>
          <a:noFill/>
        </p:spPr>
        <p:txBody>
          <a:bodyPr wrap="square" rtlCol="0">
            <a:spAutoFit/>
          </a:bodyPr>
          <a:lstStyle/>
          <a:p>
            <a:pPr algn="ctr"/>
            <a:r>
              <a:rPr lang="en-US" sz="3200" b="1" u="sng" dirty="0">
                <a:solidFill>
                  <a:schemeClr val="accent2"/>
                </a:solidFill>
                <a:latin typeface="Algerian" panose="04020705040A02060702" pitchFamily="82" charset="0"/>
              </a:rPr>
              <a:t>Cleckhuddersfax</a:t>
            </a:r>
            <a:r>
              <a:rPr lang="en-US" sz="3200" b="1" u="sng" dirty="0">
                <a:latin typeface="Blackadder ITC" panose="04020505051007020D02" pitchFamily="82" charset="0"/>
              </a:rPr>
              <a:t> </a:t>
            </a:r>
          </a:p>
          <a:p>
            <a:pPr algn="ctr"/>
            <a:r>
              <a:rPr lang="en-US" sz="3200" b="1" u="sng" dirty="0">
                <a:solidFill>
                  <a:schemeClr val="accent6"/>
                </a:solidFill>
                <a:latin typeface="Algerian" panose="04020705040A02060702" pitchFamily="82" charset="0"/>
              </a:rPr>
              <a:t>Online Mart</a:t>
            </a:r>
          </a:p>
        </p:txBody>
      </p:sp>
      <p:sp>
        <p:nvSpPr>
          <p:cNvPr id="5" name="Google Shape;199;p29"/>
          <p:cNvSpPr txBox="1">
            <a:spLocks noGrp="1"/>
          </p:cNvSpPr>
          <p:nvPr>
            <p:ph type="body" idx="1"/>
          </p:nvPr>
        </p:nvSpPr>
        <p:spPr>
          <a:xfrm>
            <a:off x="3927764" y="2074919"/>
            <a:ext cx="5216236" cy="1051800"/>
          </a:xfrm>
          <a:prstGeom prst="rect">
            <a:avLst/>
          </a:prstGeom>
          <a:solidFill>
            <a:srgbClr val="CCCCCC">
              <a:alpha val="7615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dirty="0">
              <a:solidFill>
                <a:srgbClr val="666666"/>
              </a:solidFill>
              <a:latin typeface="Calibri"/>
              <a:ea typeface="Calibri"/>
              <a:cs typeface="Calibri"/>
              <a:sym typeface="Calibri"/>
            </a:endParaRPr>
          </a:p>
          <a:p>
            <a:pPr marL="0" marR="237531" lvl="0" indent="0" algn="r" rtl="0">
              <a:lnSpc>
                <a:spcPct val="100000"/>
              </a:lnSpc>
              <a:spcBef>
                <a:spcPts val="0"/>
              </a:spcBef>
              <a:spcAft>
                <a:spcPts val="0"/>
              </a:spcAft>
              <a:buNone/>
            </a:pPr>
            <a:r>
              <a:rPr lang="en-GB" sz="2000" b="1" dirty="0">
                <a:latin typeface="Calibri"/>
                <a:ea typeface="Calibri"/>
                <a:cs typeface="Calibri"/>
                <a:sym typeface="Calibri"/>
              </a:rPr>
              <a:t>Monitor Evaluator, Specialist</a:t>
            </a:r>
            <a:r>
              <a:rPr lang="en-GB" sz="2000" dirty="0">
                <a:latin typeface="Calibri"/>
                <a:ea typeface="Calibri"/>
                <a:cs typeface="Calibri"/>
                <a:sym typeface="Calibri"/>
              </a:rPr>
              <a:t>,</a:t>
            </a:r>
            <a:endParaRPr sz="2000" dirty="0">
              <a:latin typeface="Calibri"/>
              <a:ea typeface="Calibri"/>
              <a:cs typeface="Calibri"/>
              <a:sym typeface="Calibri"/>
            </a:endParaRPr>
          </a:p>
          <a:p>
            <a:pPr marL="0" marR="237531" lvl="0" indent="0" algn="r" rtl="0">
              <a:lnSpc>
                <a:spcPct val="100000"/>
              </a:lnSpc>
              <a:spcBef>
                <a:spcPts val="0"/>
              </a:spcBef>
              <a:spcAft>
                <a:spcPts val="0"/>
              </a:spcAft>
              <a:buNone/>
            </a:pPr>
            <a:r>
              <a:rPr lang="en-GB" sz="1400" dirty="0">
                <a:latin typeface="Calibri"/>
                <a:ea typeface="Calibri"/>
                <a:cs typeface="Calibri"/>
                <a:sym typeface="Calibri"/>
              </a:rPr>
              <a:t>Complete Finisher</a:t>
            </a:r>
            <a:endParaRPr sz="1400" dirty="0"/>
          </a:p>
        </p:txBody>
      </p:sp>
      <p:sp>
        <p:nvSpPr>
          <p:cNvPr id="10" name="Google Shape;205;p29"/>
          <p:cNvSpPr/>
          <p:nvPr/>
        </p:nvSpPr>
        <p:spPr>
          <a:xfrm>
            <a:off x="4052108" y="2330850"/>
            <a:ext cx="1638273" cy="481800"/>
          </a:xfrm>
          <a:prstGeom prst="roundRect">
            <a:avLst>
              <a:gd name="adj" fmla="val 16667"/>
            </a:avLst>
          </a:prstGeom>
          <a:solidFill>
            <a:srgbClr val="00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Anish Ghimire</a:t>
            </a:r>
            <a:endParaRPr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Tree>
    <p:extLst>
      <p:ext uri="{BB962C8B-B14F-4D97-AF65-F5344CB8AC3E}">
        <p14:creationId xmlns:p14="http://schemas.microsoft.com/office/powerpoint/2010/main" val="2181998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076950" cy="5143500"/>
          </a:xfrm>
          <a:prstGeom prst="rect">
            <a:avLst/>
          </a:prstGeom>
        </p:spPr>
      </p:pic>
      <p:sp>
        <p:nvSpPr>
          <p:cNvPr id="12" name="Rectangle 11"/>
          <p:cNvSpPr/>
          <p:nvPr/>
        </p:nvSpPr>
        <p:spPr>
          <a:xfrm>
            <a:off x="0" y="1939521"/>
            <a:ext cx="5999018" cy="129717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0" y="2049501"/>
            <a:ext cx="4052108" cy="1077218"/>
          </a:xfrm>
          <a:prstGeom prst="rect">
            <a:avLst/>
          </a:prstGeom>
          <a:noFill/>
        </p:spPr>
        <p:txBody>
          <a:bodyPr wrap="square" rtlCol="0">
            <a:spAutoFit/>
          </a:bodyPr>
          <a:lstStyle/>
          <a:p>
            <a:pPr algn="ctr"/>
            <a:r>
              <a:rPr lang="en-US" sz="3200" b="1" u="sng" dirty="0">
                <a:solidFill>
                  <a:schemeClr val="accent2"/>
                </a:solidFill>
                <a:latin typeface="Algerian" panose="04020705040A02060702" pitchFamily="82" charset="0"/>
              </a:rPr>
              <a:t>Cleckhuddersfax</a:t>
            </a:r>
            <a:r>
              <a:rPr lang="en-US" sz="3200" b="1" u="sng" dirty="0">
                <a:latin typeface="Blackadder ITC" panose="04020505051007020D02" pitchFamily="82" charset="0"/>
              </a:rPr>
              <a:t> </a:t>
            </a:r>
          </a:p>
          <a:p>
            <a:pPr algn="ctr"/>
            <a:r>
              <a:rPr lang="en-US" sz="3200" b="1" u="sng" dirty="0">
                <a:solidFill>
                  <a:schemeClr val="accent6"/>
                </a:solidFill>
                <a:latin typeface="Algerian" panose="04020705040A02060702" pitchFamily="82" charset="0"/>
              </a:rPr>
              <a:t>Online Mart</a:t>
            </a:r>
          </a:p>
        </p:txBody>
      </p:sp>
      <p:sp>
        <p:nvSpPr>
          <p:cNvPr id="14" name="Google Shape;211;p30"/>
          <p:cNvSpPr txBox="1">
            <a:spLocks noGrp="1"/>
          </p:cNvSpPr>
          <p:nvPr>
            <p:ph type="body" idx="1"/>
          </p:nvPr>
        </p:nvSpPr>
        <p:spPr>
          <a:xfrm>
            <a:off x="2445327" y="3126719"/>
            <a:ext cx="6710795" cy="1016694"/>
          </a:xfrm>
          <a:prstGeom prst="rect">
            <a:avLst/>
          </a:prstGeom>
          <a:solidFill>
            <a:srgbClr val="CCCCCC">
              <a:alpha val="76150"/>
            </a:srgbClr>
          </a:solidFill>
          <a:ln>
            <a:noFill/>
          </a:ln>
        </p:spPr>
        <p:txBody>
          <a:bodyPr spcFirstLastPara="1" wrap="square" lIns="91425" tIns="91425" rIns="91425" bIns="91425" anchor="t" anchorCtr="0">
            <a:noAutofit/>
          </a:bodyPr>
          <a:lstStyle/>
          <a:p>
            <a:pPr marL="0" marR="623210" lvl="0" indent="0" algn="r" rtl="0">
              <a:lnSpc>
                <a:spcPct val="100000"/>
              </a:lnSpc>
              <a:spcBef>
                <a:spcPts val="0"/>
              </a:spcBef>
              <a:spcAft>
                <a:spcPts val="0"/>
              </a:spcAft>
              <a:buNone/>
            </a:pPr>
            <a:endParaRPr sz="1400" dirty="0">
              <a:solidFill>
                <a:srgbClr val="666666"/>
              </a:solidFill>
              <a:latin typeface="Calibri"/>
              <a:ea typeface="Calibri"/>
              <a:cs typeface="Calibri"/>
              <a:sym typeface="Calibri"/>
            </a:endParaRPr>
          </a:p>
          <a:p>
            <a:pPr marL="0" marR="623210" lvl="0" indent="0" algn="r">
              <a:lnSpc>
                <a:spcPct val="100000"/>
              </a:lnSpc>
              <a:buNone/>
            </a:pPr>
            <a:r>
              <a:rPr lang="en-GB" sz="2000" b="1" dirty="0">
                <a:solidFill>
                  <a:srgbClr val="666666"/>
                </a:solidFill>
                <a:latin typeface="Calibri"/>
                <a:ea typeface="Calibri"/>
                <a:cs typeface="Calibri"/>
                <a:sym typeface="Calibri"/>
              </a:rPr>
              <a:t>   </a:t>
            </a:r>
            <a:r>
              <a:rPr lang="en-GB" sz="2000" b="1" dirty="0">
                <a:latin typeface="Calibri"/>
                <a:ea typeface="Calibri"/>
                <a:cs typeface="Calibri"/>
                <a:sym typeface="Calibri"/>
              </a:rPr>
              <a:t>Resource Investigator,</a:t>
            </a:r>
            <a:r>
              <a:rPr lang="en-GB" sz="2000" dirty="0">
                <a:latin typeface="Calibri"/>
                <a:ea typeface="Calibri"/>
                <a:cs typeface="Calibri"/>
                <a:sym typeface="Calibri"/>
              </a:rPr>
              <a:t> </a:t>
            </a:r>
            <a:r>
              <a:rPr lang="en-GB" sz="2000" b="1" dirty="0">
                <a:latin typeface="Calibri"/>
                <a:ea typeface="Calibri"/>
                <a:cs typeface="Calibri"/>
                <a:sym typeface="Calibri"/>
              </a:rPr>
              <a:t>Shaper</a:t>
            </a:r>
            <a:r>
              <a:rPr lang="en-GB" sz="2000" dirty="0">
                <a:latin typeface="Calibri"/>
                <a:ea typeface="Calibri"/>
                <a:cs typeface="Calibri"/>
                <a:sym typeface="Calibri"/>
              </a:rPr>
              <a:t>,</a:t>
            </a:r>
            <a:endParaRPr sz="2000" b="1" dirty="0">
              <a:latin typeface="Calibri"/>
              <a:ea typeface="Calibri"/>
              <a:cs typeface="Calibri"/>
              <a:sym typeface="Calibri"/>
            </a:endParaRPr>
          </a:p>
          <a:p>
            <a:pPr marL="0" marR="623210" lvl="0" indent="0" algn="r" rtl="0">
              <a:lnSpc>
                <a:spcPct val="100000"/>
              </a:lnSpc>
              <a:spcBef>
                <a:spcPts val="0"/>
              </a:spcBef>
              <a:spcAft>
                <a:spcPts val="0"/>
              </a:spcAft>
              <a:buNone/>
            </a:pPr>
            <a:r>
              <a:rPr lang="en-GB" sz="1400" dirty="0">
                <a:latin typeface="Calibri"/>
                <a:ea typeface="Calibri"/>
                <a:cs typeface="Calibri"/>
                <a:sym typeface="Calibri"/>
              </a:rPr>
              <a:t>Team Worker</a:t>
            </a:r>
            <a:endParaRPr sz="1400" dirty="0"/>
          </a:p>
        </p:txBody>
      </p:sp>
      <p:sp>
        <p:nvSpPr>
          <p:cNvPr id="15" name="Google Shape;213;p30"/>
          <p:cNvSpPr txBox="1">
            <a:spLocks/>
          </p:cNvSpPr>
          <p:nvPr/>
        </p:nvSpPr>
        <p:spPr>
          <a:xfrm>
            <a:off x="3700462" y="995194"/>
            <a:ext cx="5443538" cy="1050925"/>
          </a:xfrm>
          <a:prstGeom prst="rect">
            <a:avLst/>
          </a:prstGeom>
          <a:solidFill>
            <a:srgbClr val="CCCCCC">
              <a:alpha val="76150"/>
            </a:srgbClr>
          </a:solidFill>
          <a:ln>
            <a:noFill/>
          </a:ln>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endParaRPr lang="en-US" sz="1400" dirty="0">
              <a:solidFill>
                <a:srgbClr val="666666"/>
              </a:solidFill>
              <a:latin typeface="Calibri"/>
              <a:ea typeface="Calibri"/>
              <a:cs typeface="Calibri"/>
              <a:sym typeface="Calibri"/>
            </a:endParaRPr>
          </a:p>
          <a:p>
            <a:pPr marL="0" marR="490693" indent="0" algn="r">
              <a:lnSpc>
                <a:spcPct val="100000"/>
              </a:lnSpc>
              <a:spcBef>
                <a:spcPts val="0"/>
              </a:spcBef>
              <a:buFont typeface="Arial" panose="020B0604020202020204" pitchFamily="34" charset="0"/>
              <a:buNone/>
            </a:pPr>
            <a:r>
              <a:rPr lang="en-US" sz="2000" b="1" dirty="0">
                <a:latin typeface="Calibri"/>
                <a:ea typeface="Calibri"/>
                <a:cs typeface="Calibri"/>
                <a:sym typeface="Calibri"/>
              </a:rPr>
              <a:t>Shaper</a:t>
            </a:r>
            <a:r>
              <a:rPr lang="en-US" sz="1400" dirty="0">
                <a:latin typeface="Calibri"/>
                <a:ea typeface="Calibri"/>
                <a:cs typeface="Calibri"/>
                <a:sym typeface="Calibri"/>
              </a:rPr>
              <a:t>, </a:t>
            </a:r>
            <a:r>
              <a:rPr lang="en-US" sz="2000" b="1" dirty="0">
                <a:latin typeface="Calibri"/>
                <a:ea typeface="Calibri"/>
                <a:cs typeface="Calibri"/>
                <a:sym typeface="Calibri"/>
              </a:rPr>
              <a:t>Team Worker</a:t>
            </a:r>
            <a:r>
              <a:rPr lang="en-US" sz="1400" dirty="0">
                <a:latin typeface="Calibri"/>
                <a:ea typeface="Calibri"/>
                <a:cs typeface="Calibri"/>
                <a:sym typeface="Calibri"/>
              </a:rPr>
              <a:t>,</a:t>
            </a:r>
          </a:p>
          <a:p>
            <a:pPr marL="0" marR="490693" indent="0" algn="r">
              <a:lnSpc>
                <a:spcPct val="100000"/>
              </a:lnSpc>
              <a:spcBef>
                <a:spcPts val="0"/>
              </a:spcBef>
              <a:buFont typeface="Arial" panose="020B0604020202020204" pitchFamily="34" charset="0"/>
              <a:buNone/>
            </a:pPr>
            <a:r>
              <a:rPr lang="en-US" sz="1400" dirty="0">
                <a:latin typeface="Calibri"/>
                <a:cs typeface="Calibri"/>
                <a:sym typeface="Calibri"/>
              </a:rPr>
              <a:t>Coordinator</a:t>
            </a:r>
            <a:endParaRPr lang="en-US" sz="1400" dirty="0"/>
          </a:p>
        </p:txBody>
      </p:sp>
      <p:sp>
        <p:nvSpPr>
          <p:cNvPr id="16" name="Google Shape;214;p30"/>
          <p:cNvSpPr/>
          <p:nvPr/>
        </p:nvSpPr>
        <p:spPr>
          <a:xfrm>
            <a:off x="4052108" y="1279756"/>
            <a:ext cx="1797000" cy="481800"/>
          </a:xfrm>
          <a:prstGeom prst="roundRect">
            <a:avLst>
              <a:gd name="adj" fmla="val 16667"/>
            </a:avLst>
          </a:prstGeom>
          <a:solidFill>
            <a:srgbClr val="00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Mohammad Farhan</a:t>
            </a:r>
            <a:endParaRPr dirty="0"/>
          </a:p>
        </p:txBody>
      </p:sp>
      <p:sp>
        <p:nvSpPr>
          <p:cNvPr id="17" name="Google Shape;215;p30"/>
          <p:cNvSpPr/>
          <p:nvPr/>
        </p:nvSpPr>
        <p:spPr>
          <a:xfrm>
            <a:off x="2671296" y="3372155"/>
            <a:ext cx="2279312" cy="525822"/>
          </a:xfrm>
          <a:prstGeom prst="roundRect">
            <a:avLst>
              <a:gd name="adj" fmla="val 16667"/>
            </a:avLst>
          </a:prstGeom>
          <a:solidFill>
            <a:srgbClr val="00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Phurbu Choden Lama</a:t>
            </a:r>
            <a:endParaRPr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Tree>
    <p:extLst>
      <p:ext uri="{BB962C8B-B14F-4D97-AF65-F5344CB8AC3E}">
        <p14:creationId xmlns:p14="http://schemas.microsoft.com/office/powerpoint/2010/main" val="2819458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47255" y="325582"/>
            <a:ext cx="3138054" cy="584775"/>
          </a:xfrm>
          <a:prstGeom prst="rect">
            <a:avLst/>
          </a:prstGeom>
          <a:noFill/>
        </p:spPr>
        <p:txBody>
          <a:bodyPr wrap="square" rtlCol="0">
            <a:spAutoFit/>
          </a:bodyPr>
          <a:lstStyle/>
          <a:p>
            <a:r>
              <a:rPr lang="en-US" sz="3200" b="1" u="sng" dirty="0"/>
              <a:t>Skill Audit</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720" y="1508734"/>
            <a:ext cx="6859298" cy="2543175"/>
          </a:xfrm>
          <a:prstGeom prst="rect">
            <a:avLst/>
          </a:prstGeom>
        </p:spPr>
      </p:pic>
    </p:spTree>
    <p:extLst>
      <p:ext uri="{BB962C8B-B14F-4D97-AF65-F5344CB8AC3E}">
        <p14:creationId xmlns:p14="http://schemas.microsoft.com/office/powerpoint/2010/main" val="1190208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8602" y="4225635"/>
            <a:ext cx="1496291" cy="11539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45" y="763615"/>
            <a:ext cx="7162800" cy="3462020"/>
          </a:xfrm>
          <a:prstGeom prst="rect">
            <a:avLst/>
          </a:prstGeom>
        </p:spPr>
      </p:pic>
    </p:spTree>
    <p:extLst>
      <p:ext uri="{BB962C8B-B14F-4D97-AF65-F5344CB8AC3E}">
        <p14:creationId xmlns:p14="http://schemas.microsoft.com/office/powerpoint/2010/main" val="2836143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1" y="727364"/>
            <a:ext cx="7277879" cy="33591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8600" y="4086545"/>
            <a:ext cx="1496291" cy="1293070"/>
          </a:xfrm>
          <a:prstGeom prst="rect">
            <a:avLst/>
          </a:prstGeom>
        </p:spPr>
      </p:pic>
    </p:spTree>
    <p:extLst>
      <p:ext uri="{BB962C8B-B14F-4D97-AF65-F5344CB8AC3E}">
        <p14:creationId xmlns:p14="http://schemas.microsoft.com/office/powerpoint/2010/main" val="961022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91" y="845127"/>
            <a:ext cx="7419109" cy="332509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Tree>
    <p:extLst>
      <p:ext uri="{BB962C8B-B14F-4D97-AF65-F5344CB8AC3E}">
        <p14:creationId xmlns:p14="http://schemas.microsoft.com/office/powerpoint/2010/main" val="3932748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51" y="1694338"/>
            <a:ext cx="3555661" cy="300410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4287" y="1694338"/>
            <a:ext cx="3593147" cy="3004107"/>
          </a:xfrm>
          <a:prstGeom prst="rect">
            <a:avLst/>
          </a:prstGeom>
        </p:spPr>
      </p:pic>
      <p:sp>
        <p:nvSpPr>
          <p:cNvPr id="7" name="TextBox 6"/>
          <p:cNvSpPr txBox="1"/>
          <p:nvPr/>
        </p:nvSpPr>
        <p:spPr>
          <a:xfrm>
            <a:off x="242454" y="131094"/>
            <a:ext cx="7031182" cy="461665"/>
          </a:xfrm>
          <a:prstGeom prst="rect">
            <a:avLst/>
          </a:prstGeom>
          <a:noFill/>
        </p:spPr>
        <p:txBody>
          <a:bodyPr wrap="square" rtlCol="0">
            <a:spAutoFit/>
          </a:bodyPr>
          <a:lstStyle/>
          <a:p>
            <a:r>
              <a:rPr lang="en-US" dirty="0"/>
              <a:t>	</a:t>
            </a:r>
            <a:r>
              <a:rPr lang="en-US" sz="2400" b="1" u="sng" dirty="0"/>
              <a:t>Communication and Collaboration Tools</a:t>
            </a:r>
          </a:p>
        </p:txBody>
      </p:sp>
      <p:sp>
        <p:nvSpPr>
          <p:cNvPr id="8" name="TextBox 7">
            <a:extLst>
              <a:ext uri="{FF2B5EF4-FFF2-40B4-BE49-F238E27FC236}">
                <a16:creationId xmlns:a16="http://schemas.microsoft.com/office/drawing/2014/main" id="{8A778FD9-1110-4A28-BCE6-F0ED44A8DAA9}"/>
              </a:ext>
            </a:extLst>
          </p:cNvPr>
          <p:cNvSpPr txBox="1"/>
          <p:nvPr/>
        </p:nvSpPr>
        <p:spPr>
          <a:xfrm>
            <a:off x="1701631" y="924887"/>
            <a:ext cx="3927761" cy="461665"/>
          </a:xfrm>
          <a:prstGeom prst="rect">
            <a:avLst/>
          </a:prstGeom>
          <a:noFill/>
        </p:spPr>
        <p:txBody>
          <a:bodyPr wrap="square" rtlCol="0">
            <a:spAutoFit/>
          </a:bodyPr>
          <a:lstStyle/>
          <a:p>
            <a:pPr algn="ctr"/>
            <a:r>
              <a:rPr lang="en-US" dirty="0"/>
              <a:t>	</a:t>
            </a:r>
            <a:r>
              <a:rPr lang="en-US" sz="2400" b="1" u="sng" dirty="0"/>
              <a:t>Slack</a:t>
            </a:r>
          </a:p>
        </p:txBody>
      </p:sp>
    </p:spTree>
    <p:extLst>
      <p:ext uri="{BB962C8B-B14F-4D97-AF65-F5344CB8AC3E}">
        <p14:creationId xmlns:p14="http://schemas.microsoft.com/office/powerpoint/2010/main" val="2983909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
        <p:nvSpPr>
          <p:cNvPr id="4" name="Rectangle 3"/>
          <p:cNvSpPr/>
          <p:nvPr/>
        </p:nvSpPr>
        <p:spPr>
          <a:xfrm>
            <a:off x="1874566" y="3682781"/>
            <a:ext cx="5077031" cy="1015663"/>
          </a:xfrm>
          <a:prstGeom prst="rect">
            <a:avLst/>
          </a:prstGeom>
          <a:no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txBody>
          <a:bodyPr wrap="none" lIns="91440" tIns="45720" rIns="91440" bIns="45720">
            <a:spAutoFit/>
            <a:scene3d>
              <a:camera prst="orthographicFront"/>
              <a:lightRig rig="threePt" dir="t"/>
            </a:scene3d>
            <a:sp3d extrusionH="57150">
              <a:bevelT w="38100" h="38100" prst="angle"/>
            </a:sp3d>
          </a:bodyPr>
          <a:lstStyle/>
          <a:p>
            <a:pPr algn="ctr"/>
            <a:r>
              <a:rPr lang="en-US" sz="6000" b="1" dirty="0">
                <a:ln w="0"/>
                <a:solidFill>
                  <a:schemeClr val="tx1">
                    <a:lumMod val="95000"/>
                  </a:schemeClr>
                </a:solidFill>
                <a:effectLst/>
              </a:rPr>
              <a:t>Team Default</a:t>
            </a:r>
            <a:endParaRPr lang="en-US" sz="6000" b="1" cap="none" spc="0" dirty="0">
              <a:ln w="0"/>
              <a:solidFill>
                <a:schemeClr val="tx1">
                  <a:lumMod val="95000"/>
                </a:schemeClr>
              </a:solidFill>
              <a:effectLst/>
            </a:endParaRPr>
          </a:p>
        </p:txBody>
      </p:sp>
      <p:pic>
        <p:nvPicPr>
          <p:cNvPr id="5" name="Picture 4">
            <a:extLst>
              <a:ext uri="{FF2B5EF4-FFF2-40B4-BE49-F238E27FC236}">
                <a16:creationId xmlns:a16="http://schemas.microsoft.com/office/drawing/2014/main" id="{77C3B2DE-42B8-4C94-BC79-3E70C4B9A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8022" y="98525"/>
            <a:ext cx="3920836" cy="418870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
        <p:nvSpPr>
          <p:cNvPr id="5" name="TextBox 4"/>
          <p:cNvSpPr txBox="1"/>
          <p:nvPr/>
        </p:nvSpPr>
        <p:spPr>
          <a:xfrm>
            <a:off x="1648691" y="207817"/>
            <a:ext cx="3927761" cy="461665"/>
          </a:xfrm>
          <a:prstGeom prst="rect">
            <a:avLst/>
          </a:prstGeom>
          <a:noFill/>
        </p:spPr>
        <p:txBody>
          <a:bodyPr wrap="square" rtlCol="0">
            <a:spAutoFit/>
          </a:bodyPr>
          <a:lstStyle/>
          <a:p>
            <a:pPr algn="ctr"/>
            <a:r>
              <a:rPr lang="en-US" dirty="0"/>
              <a:t>	</a:t>
            </a:r>
            <a:r>
              <a:rPr lang="en-US" sz="2400" b="1" u="sng" dirty="0"/>
              <a:t> Trello</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037" y="969818"/>
            <a:ext cx="6148692" cy="3338944"/>
          </a:xfrm>
          <a:prstGeom prst="rect">
            <a:avLst/>
          </a:prstGeom>
        </p:spPr>
      </p:pic>
    </p:spTree>
    <p:extLst>
      <p:ext uri="{BB962C8B-B14F-4D97-AF65-F5344CB8AC3E}">
        <p14:creationId xmlns:p14="http://schemas.microsoft.com/office/powerpoint/2010/main" val="1997589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
        <p:nvSpPr>
          <p:cNvPr id="5" name="TextBox 4"/>
          <p:cNvSpPr txBox="1"/>
          <p:nvPr/>
        </p:nvSpPr>
        <p:spPr>
          <a:xfrm>
            <a:off x="2244221" y="124691"/>
            <a:ext cx="3927761" cy="461665"/>
          </a:xfrm>
          <a:prstGeom prst="rect">
            <a:avLst/>
          </a:prstGeom>
          <a:noFill/>
        </p:spPr>
        <p:txBody>
          <a:bodyPr wrap="square" rtlCol="0">
            <a:spAutoFit/>
          </a:bodyPr>
          <a:lstStyle/>
          <a:p>
            <a:pPr algn="ctr"/>
            <a:r>
              <a:rPr lang="en-US" dirty="0"/>
              <a:t>	</a:t>
            </a:r>
            <a:r>
              <a:rPr lang="en-US" sz="2400" b="1" u="sng" dirty="0"/>
              <a:t>Github</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219" y="871104"/>
            <a:ext cx="6171767" cy="3401291"/>
          </a:xfrm>
          <a:prstGeom prst="rect">
            <a:avLst/>
          </a:prstGeom>
        </p:spPr>
      </p:pic>
    </p:spTree>
    <p:extLst>
      <p:ext uri="{BB962C8B-B14F-4D97-AF65-F5344CB8AC3E}">
        <p14:creationId xmlns:p14="http://schemas.microsoft.com/office/powerpoint/2010/main" val="3451928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
        <p:nvSpPr>
          <p:cNvPr id="5" name="TextBox 4"/>
          <p:cNvSpPr txBox="1"/>
          <p:nvPr/>
        </p:nvSpPr>
        <p:spPr>
          <a:xfrm>
            <a:off x="1801091" y="83127"/>
            <a:ext cx="3927761" cy="461665"/>
          </a:xfrm>
          <a:prstGeom prst="rect">
            <a:avLst/>
          </a:prstGeom>
          <a:noFill/>
        </p:spPr>
        <p:txBody>
          <a:bodyPr wrap="square" rtlCol="0">
            <a:spAutoFit/>
          </a:bodyPr>
          <a:lstStyle/>
          <a:p>
            <a:pPr algn="ctr"/>
            <a:r>
              <a:rPr lang="en-US" dirty="0"/>
              <a:t>	</a:t>
            </a:r>
            <a:r>
              <a:rPr lang="en-US" sz="2400" b="1" u="sng" dirty="0"/>
              <a:t>Github</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28" y="840662"/>
            <a:ext cx="6501958" cy="3588328"/>
          </a:xfrm>
          <a:prstGeom prst="rect">
            <a:avLst/>
          </a:prstGeom>
        </p:spPr>
      </p:pic>
    </p:spTree>
    <p:extLst>
      <p:ext uri="{BB962C8B-B14F-4D97-AF65-F5344CB8AC3E}">
        <p14:creationId xmlns:p14="http://schemas.microsoft.com/office/powerpoint/2010/main" val="1644693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
        <p:nvSpPr>
          <p:cNvPr id="5" name="TextBox 4"/>
          <p:cNvSpPr txBox="1"/>
          <p:nvPr/>
        </p:nvSpPr>
        <p:spPr>
          <a:xfrm>
            <a:off x="1995055" y="103909"/>
            <a:ext cx="3927761" cy="461665"/>
          </a:xfrm>
          <a:prstGeom prst="rect">
            <a:avLst/>
          </a:prstGeom>
          <a:noFill/>
        </p:spPr>
        <p:txBody>
          <a:bodyPr wrap="square" rtlCol="0">
            <a:spAutoFit/>
          </a:bodyPr>
          <a:lstStyle/>
          <a:p>
            <a:pPr algn="ctr"/>
            <a:r>
              <a:rPr lang="en-US" dirty="0"/>
              <a:t>	</a:t>
            </a:r>
            <a:r>
              <a:rPr lang="en-US" sz="2400" b="1" u="sng" dirty="0"/>
              <a:t>Github</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965352"/>
            <a:ext cx="6276021" cy="3463637"/>
          </a:xfrm>
          <a:prstGeom prst="rect">
            <a:avLst/>
          </a:prstGeom>
        </p:spPr>
      </p:pic>
    </p:spTree>
    <p:extLst>
      <p:ext uri="{BB962C8B-B14F-4D97-AF65-F5344CB8AC3E}">
        <p14:creationId xmlns:p14="http://schemas.microsoft.com/office/powerpoint/2010/main" val="3262982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
        <p:nvSpPr>
          <p:cNvPr id="5" name="TextBox 4"/>
          <p:cNvSpPr txBox="1"/>
          <p:nvPr/>
        </p:nvSpPr>
        <p:spPr>
          <a:xfrm>
            <a:off x="1884218" y="68271"/>
            <a:ext cx="3927761" cy="461665"/>
          </a:xfrm>
          <a:prstGeom prst="rect">
            <a:avLst/>
          </a:prstGeom>
          <a:noFill/>
        </p:spPr>
        <p:txBody>
          <a:bodyPr wrap="square" rtlCol="0">
            <a:spAutoFit/>
          </a:bodyPr>
          <a:lstStyle/>
          <a:p>
            <a:pPr algn="ctr"/>
            <a:r>
              <a:rPr lang="en-US" dirty="0"/>
              <a:t>	</a:t>
            </a:r>
            <a:r>
              <a:rPr lang="en-US" sz="2400" b="1" u="sng" dirty="0"/>
              <a:t>Github</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712" y="914400"/>
            <a:ext cx="6702790" cy="3699164"/>
          </a:xfrm>
          <a:prstGeom prst="rect">
            <a:avLst/>
          </a:prstGeom>
        </p:spPr>
      </p:pic>
    </p:spTree>
    <p:extLst>
      <p:ext uri="{BB962C8B-B14F-4D97-AF65-F5344CB8AC3E}">
        <p14:creationId xmlns:p14="http://schemas.microsoft.com/office/powerpoint/2010/main" val="3176730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5"/>
          <p:cNvSpPr txBox="1">
            <a:spLocks noGrp="1"/>
          </p:cNvSpPr>
          <p:nvPr>
            <p:ph type="title"/>
          </p:nvPr>
        </p:nvSpPr>
        <p:spPr>
          <a:xfrm>
            <a:off x="776020" y="712755"/>
            <a:ext cx="2799900" cy="59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b="1" u="sng" dirty="0">
                <a:solidFill>
                  <a:schemeClr val="tx1"/>
                </a:solidFill>
              </a:rPr>
              <a:t>MS Project</a:t>
            </a:r>
            <a:endParaRPr sz="2800" b="1" u="sng" dirty="0">
              <a:solidFill>
                <a:schemeClr val="tx1"/>
              </a:solidFill>
            </a:endParaRPr>
          </a:p>
        </p:txBody>
      </p:sp>
      <p:sp>
        <p:nvSpPr>
          <p:cNvPr id="469" name="Google Shape;469;p65"/>
          <p:cNvSpPr txBox="1"/>
          <p:nvPr/>
        </p:nvSpPr>
        <p:spPr>
          <a:xfrm>
            <a:off x="711475" y="1685325"/>
            <a:ext cx="4693800" cy="24615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GB" dirty="0">
                <a:latin typeface="Calibri"/>
                <a:ea typeface="Calibri"/>
                <a:cs typeface="Calibri"/>
                <a:sym typeface="Calibri"/>
              </a:rPr>
              <a:t>Microsoft Project is a project management software product, developed and sold by Microsoft. It is designed to assist a project manager in developing a schedule, assigning resources to tasks, tracking progress, managing the budget, and analyzing workloads.</a:t>
            </a:r>
            <a:endParaRPr dirty="0"/>
          </a:p>
        </p:txBody>
      </p:sp>
      <p:pic>
        <p:nvPicPr>
          <p:cNvPr id="470" name="Google Shape;470;p65"/>
          <p:cNvPicPr preferRelativeResize="0"/>
          <p:nvPr/>
        </p:nvPicPr>
        <p:blipFill>
          <a:blip r:embed="rId3">
            <a:alphaModFix/>
          </a:blip>
          <a:stretch>
            <a:fillRect/>
          </a:stretch>
        </p:blipFill>
        <p:spPr>
          <a:xfrm>
            <a:off x="6464012" y="1685325"/>
            <a:ext cx="2143125" cy="2143125"/>
          </a:xfrm>
          <a:prstGeom prst="rect">
            <a:avLst/>
          </a:prstGeom>
          <a:noFill/>
          <a:ln>
            <a:no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6"/>
          <p:cNvSpPr txBox="1">
            <a:spLocks noGrp="1"/>
          </p:cNvSpPr>
          <p:nvPr>
            <p:ph type="title"/>
          </p:nvPr>
        </p:nvSpPr>
        <p:spPr>
          <a:xfrm>
            <a:off x="2974962" y="92987"/>
            <a:ext cx="2808000" cy="56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u="sng" dirty="0">
                <a:solidFill>
                  <a:schemeClr val="tx1"/>
                </a:solidFill>
              </a:rPr>
              <a:t>Task Sheet</a:t>
            </a:r>
            <a:endParaRPr b="1" u="sng"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782" y="4051909"/>
            <a:ext cx="1330037" cy="129307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73" y="879764"/>
            <a:ext cx="3544957" cy="388619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1086" y="879764"/>
            <a:ext cx="3603752" cy="388619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7"/>
          <p:cNvSpPr txBox="1">
            <a:spLocks noGrp="1"/>
          </p:cNvSpPr>
          <p:nvPr>
            <p:ph type="title"/>
          </p:nvPr>
        </p:nvSpPr>
        <p:spPr>
          <a:xfrm>
            <a:off x="2890031" y="-103876"/>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u="sng" dirty="0">
                <a:solidFill>
                  <a:schemeClr val="tx1"/>
                </a:solidFill>
              </a:rPr>
              <a:t>Task Sheet</a:t>
            </a:r>
            <a:endParaRPr b="1" u="sng"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218" y="4051909"/>
            <a:ext cx="1371601" cy="12930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276" y="845128"/>
            <a:ext cx="3425577" cy="381976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540" y="845128"/>
            <a:ext cx="3542145" cy="381976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7"/>
          <p:cNvSpPr txBox="1">
            <a:spLocks noGrp="1"/>
          </p:cNvSpPr>
          <p:nvPr>
            <p:ph type="title"/>
          </p:nvPr>
        </p:nvSpPr>
        <p:spPr>
          <a:xfrm>
            <a:off x="3111704" y="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u="sng" dirty="0">
                <a:solidFill>
                  <a:schemeClr val="tx1"/>
                </a:solidFill>
              </a:rPr>
              <a:t>Task Sheet</a:t>
            </a:r>
            <a:endParaRPr b="1" u="sng"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7290" y="1057542"/>
            <a:ext cx="4564001" cy="3546763"/>
          </a:xfrm>
          <a:prstGeom prst="rect">
            <a:avLst/>
          </a:prstGeom>
        </p:spPr>
      </p:pic>
    </p:spTree>
    <p:extLst>
      <p:ext uri="{BB962C8B-B14F-4D97-AF65-F5344CB8AC3E}">
        <p14:creationId xmlns:p14="http://schemas.microsoft.com/office/powerpoint/2010/main" val="2298704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8"/>
          <p:cNvSpPr txBox="1">
            <a:spLocks noGrp="1"/>
          </p:cNvSpPr>
          <p:nvPr>
            <p:ph type="title"/>
          </p:nvPr>
        </p:nvSpPr>
        <p:spPr>
          <a:xfrm>
            <a:off x="2497267" y="110837"/>
            <a:ext cx="2902555" cy="5264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200" b="1" u="sng" dirty="0">
                <a:solidFill>
                  <a:schemeClr val="tx1"/>
                </a:solidFill>
              </a:rPr>
              <a:t>Gantt Chart</a:t>
            </a:r>
            <a:endParaRPr sz="3200" b="1" u="sng"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655" y="4051909"/>
            <a:ext cx="1413164" cy="129307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35853C7-F3CC-4F4A-8861-726F068009F4}"/>
              </a:ext>
            </a:extLst>
          </p:cNvPr>
          <p:cNvPicPr>
            <a:picLocks noChangeAspect="1"/>
          </p:cNvPicPr>
          <p:nvPr/>
        </p:nvPicPr>
        <p:blipFill>
          <a:blip r:embed="rId4"/>
          <a:stretch>
            <a:fillRect/>
          </a:stretch>
        </p:blipFill>
        <p:spPr>
          <a:xfrm>
            <a:off x="996218" y="907473"/>
            <a:ext cx="6397956" cy="3656674"/>
          </a:xfrm>
          <a:prstGeom prst="rect">
            <a:avLst/>
          </a:prstGeom>
        </p:spPr>
      </p:pic>
    </p:spTree>
    <p:extLst>
      <p:ext uri="{BB962C8B-B14F-4D97-AF65-F5344CB8AC3E}">
        <p14:creationId xmlns:p14="http://schemas.microsoft.com/office/powerpoint/2010/main" val="1820297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59311" y="195820"/>
            <a:ext cx="3300900" cy="51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u="sng" dirty="0">
                <a:solidFill>
                  <a:schemeClr val="tx1"/>
                </a:solidFill>
              </a:rPr>
              <a:t>Team Members</a:t>
            </a:r>
            <a:endParaRPr b="1" u="sng"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9303" y="949301"/>
            <a:ext cx="5953076" cy="348000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8"/>
          <p:cNvSpPr txBox="1">
            <a:spLocks noGrp="1"/>
          </p:cNvSpPr>
          <p:nvPr>
            <p:ph type="title"/>
          </p:nvPr>
        </p:nvSpPr>
        <p:spPr>
          <a:xfrm>
            <a:off x="2739109" y="145888"/>
            <a:ext cx="2902555" cy="5264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200" b="1" u="sng" dirty="0">
                <a:solidFill>
                  <a:schemeClr val="tx1"/>
                </a:solidFill>
              </a:rPr>
              <a:t>Gantt Chart</a:t>
            </a:r>
            <a:endParaRPr sz="3200" b="1" u="sng"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655" y="4051909"/>
            <a:ext cx="1413164" cy="1293070"/>
          </a:xfrm>
          <a:prstGeom prst="rect">
            <a:avLst/>
          </a:prstGeom>
        </p:spPr>
      </p:pic>
      <p:pic>
        <p:nvPicPr>
          <p:cNvPr id="4" name="Picture 3" descr="A close up of text on a white background&#10;&#10;Description automatically generated">
            <a:extLst>
              <a:ext uri="{FF2B5EF4-FFF2-40B4-BE49-F238E27FC236}">
                <a16:creationId xmlns:a16="http://schemas.microsoft.com/office/drawing/2014/main" id="{AEF30043-6D00-4E4D-B7BE-B23FD9A0C282}"/>
              </a:ext>
            </a:extLst>
          </p:cNvPr>
          <p:cNvPicPr>
            <a:picLocks noChangeAspect="1"/>
          </p:cNvPicPr>
          <p:nvPr/>
        </p:nvPicPr>
        <p:blipFill>
          <a:blip r:embed="rId4"/>
          <a:stretch>
            <a:fillRect/>
          </a:stretch>
        </p:blipFill>
        <p:spPr>
          <a:xfrm>
            <a:off x="981241" y="893617"/>
            <a:ext cx="6418293" cy="3840759"/>
          </a:xfrm>
          <a:prstGeom prst="rect">
            <a:avLst/>
          </a:prstGeom>
        </p:spPr>
      </p:pic>
    </p:spTree>
    <p:extLst>
      <p:ext uri="{BB962C8B-B14F-4D97-AF65-F5344CB8AC3E}">
        <p14:creationId xmlns:p14="http://schemas.microsoft.com/office/powerpoint/2010/main" val="182519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2EFE9-735A-46E8-9381-67CDCDF33249}"/>
              </a:ext>
            </a:extLst>
          </p:cNvPr>
          <p:cNvSpPr>
            <a:spLocks noGrp="1"/>
          </p:cNvSpPr>
          <p:nvPr>
            <p:ph type="title"/>
          </p:nvPr>
        </p:nvSpPr>
        <p:spPr>
          <a:xfrm>
            <a:off x="3026979" y="16088"/>
            <a:ext cx="2808000" cy="755700"/>
          </a:xfrm>
        </p:spPr>
        <p:txBody>
          <a:bodyPr/>
          <a:lstStyle/>
          <a:p>
            <a:r>
              <a:rPr lang="en-GB" sz="3200" b="1" u="sng" dirty="0">
                <a:solidFill>
                  <a:schemeClr val="tx1"/>
                </a:solidFill>
              </a:rPr>
              <a:t>Gantt Chart</a:t>
            </a:r>
            <a:endParaRPr lang="en-US" sz="3200" dirty="0"/>
          </a:p>
        </p:txBody>
      </p:sp>
      <p:pic>
        <p:nvPicPr>
          <p:cNvPr id="5" name="Picture 4" descr="A close up of text on a white background&#10;&#10;Description automatically generated">
            <a:extLst>
              <a:ext uri="{FF2B5EF4-FFF2-40B4-BE49-F238E27FC236}">
                <a16:creationId xmlns:a16="http://schemas.microsoft.com/office/drawing/2014/main" id="{688AF8BC-578A-448A-92A0-A32136A893AE}"/>
              </a:ext>
            </a:extLst>
          </p:cNvPr>
          <p:cNvPicPr>
            <a:picLocks noChangeAspect="1"/>
          </p:cNvPicPr>
          <p:nvPr/>
        </p:nvPicPr>
        <p:blipFill>
          <a:blip r:embed="rId2"/>
          <a:stretch>
            <a:fillRect/>
          </a:stretch>
        </p:blipFill>
        <p:spPr>
          <a:xfrm>
            <a:off x="1156856" y="1018309"/>
            <a:ext cx="5970234" cy="3753539"/>
          </a:xfrm>
          <a:prstGeom prst="rect">
            <a:avLst/>
          </a:prstGeom>
        </p:spPr>
      </p:pic>
    </p:spTree>
    <p:extLst>
      <p:ext uri="{BB962C8B-B14F-4D97-AF65-F5344CB8AC3E}">
        <p14:creationId xmlns:p14="http://schemas.microsoft.com/office/powerpoint/2010/main" val="4252474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83" y="811625"/>
            <a:ext cx="6867300" cy="3581399"/>
          </a:xfrm>
          <a:prstGeom prst="rect">
            <a:avLst/>
          </a:prstGeom>
        </p:spPr>
      </p:pic>
      <p:sp>
        <p:nvSpPr>
          <p:cNvPr id="492" name="Google Shape;492;p68"/>
          <p:cNvSpPr txBox="1">
            <a:spLocks noGrp="1"/>
          </p:cNvSpPr>
          <p:nvPr>
            <p:ph type="title"/>
          </p:nvPr>
        </p:nvSpPr>
        <p:spPr>
          <a:xfrm>
            <a:off x="1965606" y="90054"/>
            <a:ext cx="4118278" cy="5264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200" b="1" u="sng" dirty="0">
                <a:solidFill>
                  <a:schemeClr val="tx1"/>
                </a:solidFill>
              </a:rPr>
              <a:t>Network Diagram</a:t>
            </a:r>
            <a:endParaRPr sz="3200" b="1" u="sng" dirty="0">
              <a:solidFill>
                <a:schemeClr val="tx1"/>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8655" y="4051909"/>
            <a:ext cx="1413164" cy="1293070"/>
          </a:xfrm>
          <a:prstGeom prst="rect">
            <a:avLst/>
          </a:prstGeom>
        </p:spPr>
      </p:pic>
    </p:spTree>
    <p:extLst>
      <p:ext uri="{BB962C8B-B14F-4D97-AF65-F5344CB8AC3E}">
        <p14:creationId xmlns:p14="http://schemas.microsoft.com/office/powerpoint/2010/main" val="3799323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8"/>
          <p:cNvSpPr txBox="1">
            <a:spLocks noGrp="1"/>
          </p:cNvSpPr>
          <p:nvPr>
            <p:ph type="title"/>
          </p:nvPr>
        </p:nvSpPr>
        <p:spPr>
          <a:xfrm>
            <a:off x="1965606" y="90054"/>
            <a:ext cx="4118278" cy="5264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200" b="1" u="sng" dirty="0">
                <a:solidFill>
                  <a:schemeClr val="tx1"/>
                </a:solidFill>
              </a:rPr>
              <a:t>Network Diagram</a:t>
            </a:r>
            <a:endParaRPr sz="3200" b="1" u="sng"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655" y="4051909"/>
            <a:ext cx="1413164" cy="129307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237" y="928254"/>
            <a:ext cx="6780448" cy="3560618"/>
          </a:xfrm>
          <a:prstGeom prst="rect">
            <a:avLst/>
          </a:prstGeom>
        </p:spPr>
      </p:pic>
    </p:spTree>
    <p:extLst>
      <p:ext uri="{BB962C8B-B14F-4D97-AF65-F5344CB8AC3E}">
        <p14:creationId xmlns:p14="http://schemas.microsoft.com/office/powerpoint/2010/main" val="3768627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8"/>
          <p:cNvSpPr txBox="1">
            <a:spLocks noGrp="1"/>
          </p:cNvSpPr>
          <p:nvPr>
            <p:ph type="title"/>
          </p:nvPr>
        </p:nvSpPr>
        <p:spPr>
          <a:xfrm>
            <a:off x="1965606" y="90054"/>
            <a:ext cx="4118278" cy="5264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200" b="1" u="sng" dirty="0">
                <a:solidFill>
                  <a:schemeClr val="tx1"/>
                </a:solidFill>
              </a:rPr>
              <a:t>Network Diagram</a:t>
            </a:r>
            <a:endParaRPr sz="3200" b="1" u="sng"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655" y="4051909"/>
            <a:ext cx="1413164" cy="129307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710" y="988270"/>
            <a:ext cx="6595766" cy="3463636"/>
          </a:xfrm>
          <a:prstGeom prst="rect">
            <a:avLst/>
          </a:prstGeom>
        </p:spPr>
      </p:pic>
    </p:spTree>
    <p:extLst>
      <p:ext uri="{BB962C8B-B14F-4D97-AF65-F5344CB8AC3E}">
        <p14:creationId xmlns:p14="http://schemas.microsoft.com/office/powerpoint/2010/main" val="2386816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8"/>
          <p:cNvSpPr txBox="1">
            <a:spLocks noGrp="1"/>
          </p:cNvSpPr>
          <p:nvPr>
            <p:ph type="title"/>
          </p:nvPr>
        </p:nvSpPr>
        <p:spPr>
          <a:xfrm>
            <a:off x="1965606" y="90054"/>
            <a:ext cx="4118278" cy="5264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200" b="1" u="sng" dirty="0">
                <a:solidFill>
                  <a:schemeClr val="tx1"/>
                </a:solidFill>
              </a:rPr>
              <a:t>Network Diagram</a:t>
            </a:r>
            <a:endParaRPr sz="3200" b="1" u="sng"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655" y="4051909"/>
            <a:ext cx="1413164" cy="129307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637" y="796637"/>
            <a:ext cx="6529806" cy="3428998"/>
          </a:xfrm>
          <a:prstGeom prst="rect">
            <a:avLst/>
          </a:prstGeom>
        </p:spPr>
      </p:pic>
    </p:spTree>
    <p:extLst>
      <p:ext uri="{BB962C8B-B14F-4D97-AF65-F5344CB8AC3E}">
        <p14:creationId xmlns:p14="http://schemas.microsoft.com/office/powerpoint/2010/main" val="2077190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8"/>
          <p:cNvSpPr txBox="1">
            <a:spLocks noGrp="1"/>
          </p:cNvSpPr>
          <p:nvPr>
            <p:ph type="title"/>
          </p:nvPr>
        </p:nvSpPr>
        <p:spPr>
          <a:xfrm>
            <a:off x="1965606" y="90054"/>
            <a:ext cx="4118278" cy="5264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200" b="1" u="sng" dirty="0">
                <a:solidFill>
                  <a:schemeClr val="tx1"/>
                </a:solidFill>
              </a:rPr>
              <a:t>Network Diagram</a:t>
            </a:r>
            <a:endParaRPr sz="3200" b="1" u="sng"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655" y="4051909"/>
            <a:ext cx="1413164" cy="129307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603" y="1019444"/>
            <a:ext cx="6556188" cy="3442852"/>
          </a:xfrm>
          <a:prstGeom prst="rect">
            <a:avLst/>
          </a:prstGeom>
        </p:spPr>
      </p:pic>
    </p:spTree>
    <p:extLst>
      <p:ext uri="{BB962C8B-B14F-4D97-AF65-F5344CB8AC3E}">
        <p14:creationId xmlns:p14="http://schemas.microsoft.com/office/powerpoint/2010/main" val="2788952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9"/>
          <p:cNvSpPr txBox="1">
            <a:spLocks noGrp="1"/>
          </p:cNvSpPr>
          <p:nvPr>
            <p:ph type="title"/>
          </p:nvPr>
        </p:nvSpPr>
        <p:spPr>
          <a:xfrm>
            <a:off x="2449445" y="126734"/>
            <a:ext cx="3189156" cy="592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2800" b="1" u="sng" dirty="0">
                <a:solidFill>
                  <a:schemeClr val="tx1"/>
                </a:solidFill>
              </a:rPr>
              <a:t>Resource Sheet</a:t>
            </a:r>
            <a:endParaRPr sz="2800" b="1" u="sng"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62" y="1066801"/>
            <a:ext cx="6583123" cy="335724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0"/>
          <p:cNvSpPr txBox="1">
            <a:spLocks noGrp="1"/>
          </p:cNvSpPr>
          <p:nvPr>
            <p:ph type="title"/>
          </p:nvPr>
        </p:nvSpPr>
        <p:spPr>
          <a:xfrm>
            <a:off x="1433945" y="158194"/>
            <a:ext cx="5479473" cy="484909"/>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sz="2800" b="1" u="sng" dirty="0">
                <a:solidFill>
                  <a:schemeClr val="tx1"/>
                </a:solidFill>
              </a:rPr>
              <a:t>Calendar </a:t>
            </a:r>
            <a:r>
              <a:rPr lang="en-GB" u="sng" dirty="0">
                <a:solidFill>
                  <a:schemeClr val="tx1"/>
                </a:solidFill>
              </a:rPr>
              <a:t>– February/March 2020</a:t>
            </a:r>
            <a:endParaRPr u="sng"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218" y="4051909"/>
            <a:ext cx="1371601" cy="129307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583" y="898215"/>
            <a:ext cx="6676654" cy="360218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6" name="Google Shape;507;p70"/>
          <p:cNvSpPr txBox="1">
            <a:spLocks noGrp="1"/>
          </p:cNvSpPr>
          <p:nvPr>
            <p:ph type="title"/>
          </p:nvPr>
        </p:nvSpPr>
        <p:spPr>
          <a:xfrm>
            <a:off x="1648690" y="173182"/>
            <a:ext cx="4745182" cy="484909"/>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sz="2800" b="1" u="sng" dirty="0">
                <a:solidFill>
                  <a:schemeClr val="tx1"/>
                </a:solidFill>
              </a:rPr>
              <a:t>Calendar </a:t>
            </a:r>
            <a:r>
              <a:rPr lang="en-GB" u="sng" dirty="0">
                <a:solidFill>
                  <a:schemeClr val="tx1"/>
                </a:solidFill>
              </a:rPr>
              <a:t>–  March/April 2020</a:t>
            </a:r>
            <a:endParaRPr u="sng"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7927" y="4051909"/>
            <a:ext cx="1343892" cy="129307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949037"/>
            <a:ext cx="6497281" cy="345670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3" name="Rounded Rectangle 2"/>
          <p:cNvSpPr/>
          <p:nvPr/>
        </p:nvSpPr>
        <p:spPr>
          <a:xfrm>
            <a:off x="5300237" y="1267693"/>
            <a:ext cx="3241025" cy="2348344"/>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Google Shape;108;p19"/>
          <p:cNvSpPr txBox="1">
            <a:spLocks noGrp="1"/>
          </p:cNvSpPr>
          <p:nvPr>
            <p:ph type="title"/>
          </p:nvPr>
        </p:nvSpPr>
        <p:spPr>
          <a:xfrm>
            <a:off x="5570400" y="1537201"/>
            <a:ext cx="3300900" cy="51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u="sng" dirty="0">
                <a:solidFill>
                  <a:schemeClr val="tx1"/>
                </a:solidFill>
              </a:rPr>
              <a:t>Kritika Koirala</a:t>
            </a:r>
            <a:r>
              <a:rPr lang="en-GB" b="1" dirty="0">
                <a:solidFill>
                  <a:schemeClr val="tx1"/>
                </a:solidFill>
              </a:rPr>
              <a:t> </a:t>
            </a:r>
            <a:r>
              <a:rPr lang="en-GB" sz="1800" dirty="0">
                <a:solidFill>
                  <a:schemeClr val="tx1"/>
                </a:solidFill>
              </a:rPr>
              <a:t>Specialist</a:t>
            </a:r>
            <a:endParaRPr sz="1800" dirty="0">
              <a:solidFill>
                <a:schemeClr val="tx1"/>
              </a:solidFill>
            </a:endParaRPr>
          </a:p>
        </p:txBody>
      </p:sp>
      <p:sp>
        <p:nvSpPr>
          <p:cNvPr id="109" name="Google Shape;109;p19"/>
          <p:cNvSpPr txBox="1">
            <a:spLocks noGrp="1"/>
          </p:cNvSpPr>
          <p:nvPr>
            <p:ph type="body" idx="1"/>
          </p:nvPr>
        </p:nvSpPr>
        <p:spPr>
          <a:xfrm>
            <a:off x="5570400" y="2231523"/>
            <a:ext cx="35736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Discussion  :  Requirements</a:t>
            </a:r>
          </a:p>
          <a:p>
            <a:pPr marL="0" lvl="0" indent="0" algn="l" rtl="0">
              <a:spcBef>
                <a:spcPts val="0"/>
              </a:spcBef>
              <a:spcAft>
                <a:spcPts val="0"/>
              </a:spcAft>
              <a:buNone/>
            </a:pPr>
            <a:r>
              <a:rPr lang="en-GB" sz="1100" dirty="0"/>
              <a:t>		     Use-case Model</a:t>
            </a:r>
          </a:p>
          <a:p>
            <a:pPr marL="0" lvl="0" indent="0" algn="l" rtl="0">
              <a:spcBef>
                <a:spcPts val="0"/>
              </a:spcBef>
              <a:spcAft>
                <a:spcPts val="0"/>
              </a:spcAft>
              <a:buNone/>
            </a:pPr>
            <a:endParaRPr sz="1100" dirty="0"/>
          </a:p>
          <a:p>
            <a:pPr marL="0" lvl="0" indent="0" algn="l" rtl="0">
              <a:spcBef>
                <a:spcPts val="0"/>
              </a:spcBef>
              <a:spcAft>
                <a:spcPts val="0"/>
              </a:spcAft>
              <a:buNone/>
            </a:pPr>
            <a:r>
              <a:rPr lang="en-GB" sz="1100" dirty="0"/>
              <a:t>Time : 	4 min</a:t>
            </a:r>
            <a:endParaRPr sz="11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198" y="1267693"/>
            <a:ext cx="2773566" cy="262644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2"/>
          <p:cNvSpPr txBox="1">
            <a:spLocks noGrp="1"/>
          </p:cNvSpPr>
          <p:nvPr>
            <p:ph type="title"/>
          </p:nvPr>
        </p:nvSpPr>
        <p:spPr>
          <a:xfrm>
            <a:off x="3599286" y="287584"/>
            <a:ext cx="1945427" cy="52627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200" b="1" u="sng" dirty="0">
                <a:solidFill>
                  <a:schemeClr val="tx1"/>
                </a:solidFill>
              </a:rPr>
              <a:t>Timeline</a:t>
            </a:r>
            <a:endParaRPr sz="3200" b="1" u="sng"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6309" y="4087090"/>
            <a:ext cx="1475510" cy="12925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290" y="1392381"/>
            <a:ext cx="7257558" cy="191885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2"/>
          <p:cNvSpPr txBox="1">
            <a:spLocks noGrp="1"/>
          </p:cNvSpPr>
          <p:nvPr>
            <p:ph type="title"/>
          </p:nvPr>
        </p:nvSpPr>
        <p:spPr>
          <a:xfrm>
            <a:off x="2924763" y="151385"/>
            <a:ext cx="3636600" cy="57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u="sng" dirty="0">
                <a:solidFill>
                  <a:schemeClr val="tx1"/>
                </a:solidFill>
              </a:rPr>
              <a:t>Wireframe</a:t>
            </a:r>
            <a:endParaRPr b="1" u="sng"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673" y="255884"/>
            <a:ext cx="626607" cy="36130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673" y="931083"/>
            <a:ext cx="2363092" cy="391619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pic>
        <p:nvPicPr>
          <p:cNvPr id="12" name="Picture 11">
            <a:extLst>
              <a:ext uri="{FF2B5EF4-FFF2-40B4-BE49-F238E27FC236}">
                <a16:creationId xmlns:a16="http://schemas.microsoft.com/office/drawing/2014/main" id="{038E2F00-6558-46E4-8EF8-0F87104985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8704" y="931083"/>
            <a:ext cx="2363093" cy="386328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4"/>
          <p:cNvSpPr txBox="1">
            <a:spLocks noGrp="1"/>
          </p:cNvSpPr>
          <p:nvPr>
            <p:ph type="title"/>
          </p:nvPr>
        </p:nvSpPr>
        <p:spPr>
          <a:xfrm>
            <a:off x="148109" y="-2195"/>
            <a:ext cx="3973500" cy="57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u="sng" dirty="0">
                <a:solidFill>
                  <a:schemeClr val="tx1"/>
                </a:solidFill>
              </a:rPr>
              <a:t>Wireframe (Customer)</a:t>
            </a:r>
            <a:endParaRPr b="1" u="sng"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9" y="685800"/>
            <a:ext cx="2300596" cy="434000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5476" y="685800"/>
            <a:ext cx="2297777" cy="434000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4384" y="685800"/>
            <a:ext cx="2297776" cy="434000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3291" y="4051909"/>
            <a:ext cx="1378528" cy="129307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055" y="380999"/>
            <a:ext cx="2071343" cy="461010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1511" y="380998"/>
            <a:ext cx="2063841" cy="461010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2401" y="380999"/>
            <a:ext cx="2063841" cy="461010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3291" y="4051909"/>
            <a:ext cx="1378528" cy="129307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039" y="464128"/>
            <a:ext cx="2474421" cy="461079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3098" y="464128"/>
            <a:ext cx="2452363" cy="461079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8"/>
          <p:cNvSpPr txBox="1">
            <a:spLocks noGrp="1"/>
          </p:cNvSpPr>
          <p:nvPr>
            <p:ph type="title"/>
          </p:nvPr>
        </p:nvSpPr>
        <p:spPr>
          <a:xfrm>
            <a:off x="2691294" y="-13857"/>
            <a:ext cx="3636600" cy="57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u="sng" dirty="0">
                <a:solidFill>
                  <a:schemeClr val="tx1"/>
                </a:solidFill>
              </a:rPr>
              <a:t>Wireframe (Trader)</a:t>
            </a:r>
            <a:endParaRPr b="1" u="sng"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055" y="570298"/>
            <a:ext cx="2085109" cy="451778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7761" y="570298"/>
            <a:ext cx="2201218" cy="451778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9"/>
          <p:cNvSpPr txBox="1">
            <a:spLocks noGrp="1"/>
          </p:cNvSpPr>
          <p:nvPr>
            <p:ph type="title"/>
          </p:nvPr>
        </p:nvSpPr>
        <p:spPr>
          <a:xfrm>
            <a:off x="3258327" y="112514"/>
            <a:ext cx="3636600" cy="57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u="sng" dirty="0">
                <a:solidFill>
                  <a:schemeClr val="tx1"/>
                </a:solidFill>
              </a:rPr>
              <a:t>Wireframe (Admin)</a:t>
            </a:r>
            <a:endParaRPr b="1" u="sng"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9257" y="852055"/>
            <a:ext cx="2680385" cy="417893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01033" y="140624"/>
            <a:ext cx="3096491" cy="461665"/>
          </a:xfrm>
          <a:prstGeom prst="rect">
            <a:avLst/>
          </a:prstGeom>
          <a:noFill/>
        </p:spPr>
        <p:txBody>
          <a:bodyPr wrap="square" rtlCol="0">
            <a:spAutoFit/>
          </a:bodyPr>
          <a:lstStyle/>
          <a:p>
            <a:r>
              <a:rPr lang="en-US" sz="2400" b="1" u="sng" dirty="0"/>
              <a:t>Website In Progress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728" y="696040"/>
            <a:ext cx="3429632" cy="4258345"/>
          </a:xfrm>
          <a:prstGeom prst="rect">
            <a:avLst/>
          </a:prstGeom>
        </p:spPr>
      </p:pic>
    </p:spTree>
    <p:extLst>
      <p:ext uri="{BB962C8B-B14F-4D97-AF65-F5344CB8AC3E}">
        <p14:creationId xmlns:p14="http://schemas.microsoft.com/office/powerpoint/2010/main" val="860519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9"/>
          <p:cNvSpPr txBox="1">
            <a:spLocks noGrp="1"/>
          </p:cNvSpPr>
          <p:nvPr>
            <p:ph type="title"/>
          </p:nvPr>
        </p:nvSpPr>
        <p:spPr>
          <a:xfrm>
            <a:off x="1902456" y="87706"/>
            <a:ext cx="4624350" cy="46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u="sng" dirty="0"/>
              <a:t>Entity Relationship </a:t>
            </a:r>
            <a:r>
              <a:rPr lang="en-GB" b="1" u="sng" dirty="0">
                <a:solidFill>
                  <a:schemeClr val="tx1"/>
                </a:solidFill>
              </a:rPr>
              <a:t>Diagram</a:t>
            </a:r>
            <a:endParaRPr b="1" u="sng"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891" y="727363"/>
            <a:ext cx="6503480" cy="368877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4073" y="4051909"/>
            <a:ext cx="1357746" cy="129307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1851800" y="103909"/>
            <a:ext cx="5280070" cy="4687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000" b="1" u="sng" dirty="0"/>
              <a:t>Extended Entity Relationship Diagram</a:t>
            </a:r>
            <a:endParaRPr sz="2000" b="1" u="sng"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1" y="849720"/>
            <a:ext cx="6475902" cy="344406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7927" y="4051909"/>
            <a:ext cx="1343892" cy="12930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9" name="Rounded Rectangle 8"/>
          <p:cNvSpPr/>
          <p:nvPr/>
        </p:nvSpPr>
        <p:spPr>
          <a:xfrm>
            <a:off x="5618018" y="1371601"/>
            <a:ext cx="3228110" cy="2549235"/>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Google Shape;119;p20"/>
          <p:cNvSpPr txBox="1">
            <a:spLocks noGrp="1"/>
          </p:cNvSpPr>
          <p:nvPr>
            <p:ph type="title"/>
          </p:nvPr>
        </p:nvSpPr>
        <p:spPr>
          <a:xfrm>
            <a:off x="5826626" y="1745704"/>
            <a:ext cx="3823066" cy="51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u="sng" dirty="0">
                <a:solidFill>
                  <a:schemeClr val="tx1"/>
                </a:solidFill>
              </a:rPr>
              <a:t>Anish Ghimire   </a:t>
            </a:r>
            <a:r>
              <a:rPr lang="en-GB" b="1" dirty="0">
                <a:solidFill>
                  <a:schemeClr val="tx1"/>
                </a:solidFill>
              </a:rPr>
              <a:t>      </a:t>
            </a:r>
            <a:r>
              <a:rPr lang="en-GB" sz="1800" dirty="0">
                <a:solidFill>
                  <a:schemeClr val="tx1"/>
                </a:solidFill>
              </a:rPr>
              <a:t>Monitor Evaluator</a:t>
            </a:r>
            <a:endParaRPr sz="1800" dirty="0">
              <a:solidFill>
                <a:schemeClr val="tx1"/>
              </a:solidFill>
            </a:endParaRPr>
          </a:p>
        </p:txBody>
      </p:sp>
      <p:sp>
        <p:nvSpPr>
          <p:cNvPr id="120" name="Google Shape;120;p20"/>
          <p:cNvSpPr txBox="1">
            <a:spLocks noGrp="1"/>
          </p:cNvSpPr>
          <p:nvPr>
            <p:ph type="body" idx="1"/>
          </p:nvPr>
        </p:nvSpPr>
        <p:spPr>
          <a:xfrm>
            <a:off x="5826626" y="2393677"/>
            <a:ext cx="3300900" cy="1068300"/>
          </a:xfrm>
          <a:prstGeom prst="rect">
            <a:avLst/>
          </a:prstGeom>
        </p:spPr>
        <p:txBody>
          <a:bodyPr spcFirstLastPara="1" wrap="square" lIns="91425" tIns="91425" rIns="91425" bIns="91425" anchor="t" anchorCtr="0">
            <a:noAutofit/>
          </a:bodyPr>
          <a:lstStyle/>
          <a:p>
            <a:pPr marL="0" lvl="0" indent="0">
              <a:buNone/>
            </a:pPr>
            <a:r>
              <a:rPr lang="en-GB" dirty="0"/>
              <a:t> Discussion:  ERD</a:t>
            </a:r>
          </a:p>
          <a:p>
            <a:pPr lvl="0" indent="457200">
              <a:buNone/>
            </a:pPr>
            <a:r>
              <a:rPr lang="en-GB" dirty="0"/>
              <a:t>EERD</a:t>
            </a:r>
          </a:p>
          <a:p>
            <a:pPr lvl="0" indent="457200">
              <a:buNone/>
            </a:pPr>
            <a:r>
              <a:rPr lang="en-GB" dirty="0"/>
              <a:t>Composite EERD</a:t>
            </a:r>
          </a:p>
          <a:p>
            <a:pPr lvl="0" indent="457200">
              <a:buNone/>
            </a:pPr>
            <a:endParaRPr dirty="0"/>
          </a:p>
          <a:p>
            <a:pPr marL="0" lvl="0" indent="0" algn="l" rtl="0">
              <a:spcBef>
                <a:spcPts val="0"/>
              </a:spcBef>
              <a:spcAft>
                <a:spcPts val="0"/>
              </a:spcAft>
              <a:buNone/>
            </a:pPr>
            <a:r>
              <a:rPr lang="en-GB" dirty="0"/>
              <a:t>Time :	4 min</a:t>
            </a:r>
            <a:endParaRPr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612" y="1368936"/>
            <a:ext cx="3711388" cy="295368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2625300" y="138545"/>
            <a:ext cx="3893400" cy="48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u="sng" dirty="0"/>
              <a:t>Composite EERD</a:t>
            </a:r>
            <a:endParaRPr b="1" u="sng"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106" y="727362"/>
            <a:ext cx="6033095" cy="34186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1000" y="4051909"/>
            <a:ext cx="1350819" cy="129307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6"/>
          <p:cNvSpPr txBox="1">
            <a:spLocks noGrp="1"/>
          </p:cNvSpPr>
          <p:nvPr>
            <p:ph type="title"/>
          </p:nvPr>
        </p:nvSpPr>
        <p:spPr>
          <a:xfrm>
            <a:off x="2967091" y="34070"/>
            <a:ext cx="3438600" cy="5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800" b="1" u="sng" dirty="0"/>
              <a:t>Functional Requirements</a:t>
            </a:r>
            <a:endParaRPr sz="1800" b="1" u="sng"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8554" y="691556"/>
            <a:ext cx="5451765" cy="415522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545" y="699654"/>
            <a:ext cx="5784274" cy="41687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
        <p:nvSpPr>
          <p:cNvPr id="4" name="Google Shape;248;p36">
            <a:extLst>
              <a:ext uri="{FF2B5EF4-FFF2-40B4-BE49-F238E27FC236}">
                <a16:creationId xmlns:a16="http://schemas.microsoft.com/office/drawing/2014/main" id="{561A6CCB-E57F-4AD3-A960-686677046969}"/>
              </a:ext>
            </a:extLst>
          </p:cNvPr>
          <p:cNvSpPr txBox="1">
            <a:spLocks noGrp="1"/>
          </p:cNvSpPr>
          <p:nvPr>
            <p:ph type="title"/>
          </p:nvPr>
        </p:nvSpPr>
        <p:spPr>
          <a:xfrm>
            <a:off x="2967091" y="34070"/>
            <a:ext cx="3438600" cy="5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800" b="1" u="sng" dirty="0"/>
              <a:t>Functional Requirements</a:t>
            </a:r>
            <a:endParaRPr sz="1800" b="1" u="sng"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4960" y="750570"/>
            <a:ext cx="5974080" cy="36423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
        <p:nvSpPr>
          <p:cNvPr id="5" name="Google Shape;248;p36">
            <a:extLst>
              <a:ext uri="{FF2B5EF4-FFF2-40B4-BE49-F238E27FC236}">
                <a16:creationId xmlns:a16="http://schemas.microsoft.com/office/drawing/2014/main" id="{CA588A9B-551E-4F13-A52F-A4336E1957F9}"/>
              </a:ext>
            </a:extLst>
          </p:cNvPr>
          <p:cNvSpPr txBox="1">
            <a:spLocks noGrp="1"/>
          </p:cNvSpPr>
          <p:nvPr>
            <p:ph type="title"/>
          </p:nvPr>
        </p:nvSpPr>
        <p:spPr>
          <a:xfrm>
            <a:off x="2967091" y="34070"/>
            <a:ext cx="3438600" cy="5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800" b="1" u="sng" dirty="0"/>
              <a:t>Functional Requirements</a:t>
            </a:r>
            <a:endParaRPr sz="1800" b="1" u="sng"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219" y="858981"/>
            <a:ext cx="5680364" cy="400049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
        <p:nvSpPr>
          <p:cNvPr id="5" name="Google Shape;248;p36">
            <a:extLst>
              <a:ext uri="{FF2B5EF4-FFF2-40B4-BE49-F238E27FC236}">
                <a16:creationId xmlns:a16="http://schemas.microsoft.com/office/drawing/2014/main" id="{B6ED329B-3CDC-461C-A082-C0B4001CEAFC}"/>
              </a:ext>
            </a:extLst>
          </p:cNvPr>
          <p:cNvSpPr txBox="1">
            <a:spLocks noGrp="1"/>
          </p:cNvSpPr>
          <p:nvPr>
            <p:ph type="title"/>
          </p:nvPr>
        </p:nvSpPr>
        <p:spPr>
          <a:xfrm>
            <a:off x="2967091" y="34070"/>
            <a:ext cx="3438600" cy="5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800" b="1" u="sng" dirty="0"/>
              <a:t>Functional Requirements</a:t>
            </a:r>
            <a:endParaRPr sz="1800" b="1" u="sng"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036" y="900280"/>
            <a:ext cx="5512723" cy="388334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
        <p:nvSpPr>
          <p:cNvPr id="5" name="Google Shape;248;p36">
            <a:extLst>
              <a:ext uri="{FF2B5EF4-FFF2-40B4-BE49-F238E27FC236}">
                <a16:creationId xmlns:a16="http://schemas.microsoft.com/office/drawing/2014/main" id="{1B020C78-83CC-4127-86D3-D516CB918AE8}"/>
              </a:ext>
            </a:extLst>
          </p:cNvPr>
          <p:cNvSpPr txBox="1">
            <a:spLocks noGrp="1"/>
          </p:cNvSpPr>
          <p:nvPr>
            <p:ph type="title"/>
          </p:nvPr>
        </p:nvSpPr>
        <p:spPr>
          <a:xfrm>
            <a:off x="2967091" y="34070"/>
            <a:ext cx="3438600" cy="5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800" b="1" u="sng" dirty="0"/>
              <a:t>Functional Requirements</a:t>
            </a:r>
            <a:endParaRPr sz="1800" b="1" u="sng"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55" y="902062"/>
            <a:ext cx="5698720" cy="360516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
        <p:nvSpPr>
          <p:cNvPr id="5" name="Google Shape;248;p36">
            <a:extLst>
              <a:ext uri="{FF2B5EF4-FFF2-40B4-BE49-F238E27FC236}">
                <a16:creationId xmlns:a16="http://schemas.microsoft.com/office/drawing/2014/main" id="{FAC20370-C53B-472D-8C45-4D6FA65FD390}"/>
              </a:ext>
            </a:extLst>
          </p:cNvPr>
          <p:cNvSpPr txBox="1">
            <a:spLocks noGrp="1"/>
          </p:cNvSpPr>
          <p:nvPr>
            <p:ph type="title"/>
          </p:nvPr>
        </p:nvSpPr>
        <p:spPr>
          <a:xfrm>
            <a:off x="2967091" y="34070"/>
            <a:ext cx="3438600" cy="5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800" b="1" u="sng" dirty="0"/>
              <a:t>Functional Requirements</a:t>
            </a:r>
            <a:endParaRPr sz="1800" b="1" u="sng"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173" y="952369"/>
            <a:ext cx="5271654" cy="346030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
        <p:nvSpPr>
          <p:cNvPr id="4" name="Google Shape;248;p36">
            <a:extLst>
              <a:ext uri="{FF2B5EF4-FFF2-40B4-BE49-F238E27FC236}">
                <a16:creationId xmlns:a16="http://schemas.microsoft.com/office/drawing/2014/main" id="{ADC36038-73B3-4775-8562-78E94B6C71BC}"/>
              </a:ext>
            </a:extLst>
          </p:cNvPr>
          <p:cNvSpPr txBox="1">
            <a:spLocks noGrp="1"/>
          </p:cNvSpPr>
          <p:nvPr>
            <p:ph type="title"/>
          </p:nvPr>
        </p:nvSpPr>
        <p:spPr>
          <a:xfrm>
            <a:off x="2967091" y="34070"/>
            <a:ext cx="3438600" cy="52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800" b="1" u="sng" dirty="0"/>
              <a:t>Functional Requirements</a:t>
            </a:r>
            <a:endParaRPr sz="1800" b="1" u="sng"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300" y="768928"/>
            <a:ext cx="5867400" cy="376150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5"/>
          <p:cNvSpPr txBox="1">
            <a:spLocks noGrp="1"/>
          </p:cNvSpPr>
          <p:nvPr>
            <p:ph type="title"/>
          </p:nvPr>
        </p:nvSpPr>
        <p:spPr>
          <a:xfrm>
            <a:off x="2287488" y="6927"/>
            <a:ext cx="3893400" cy="6810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u="sng" dirty="0">
                <a:solidFill>
                  <a:schemeClr val="tx1"/>
                </a:solidFill>
              </a:rPr>
              <a:t>Conceptual Design</a:t>
            </a:r>
            <a:endParaRPr b="1" u="sng"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36" y="830674"/>
            <a:ext cx="6279904" cy="373726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9" name="Rounded Rectangle 8"/>
          <p:cNvSpPr/>
          <p:nvPr/>
        </p:nvSpPr>
        <p:spPr>
          <a:xfrm>
            <a:off x="5023062" y="1371601"/>
            <a:ext cx="3823066" cy="2549235"/>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Google Shape;129;p21"/>
          <p:cNvSpPr txBox="1">
            <a:spLocks noGrp="1"/>
          </p:cNvSpPr>
          <p:nvPr>
            <p:ph type="title"/>
          </p:nvPr>
        </p:nvSpPr>
        <p:spPr>
          <a:xfrm>
            <a:off x="5159682" y="1690440"/>
            <a:ext cx="3300900" cy="51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u="sng" dirty="0">
                <a:solidFill>
                  <a:schemeClr val="tx1"/>
                </a:solidFill>
              </a:rPr>
              <a:t>Ayush Pant</a:t>
            </a:r>
            <a:r>
              <a:rPr lang="en-GB" b="1" dirty="0">
                <a:solidFill>
                  <a:schemeClr val="tx1"/>
                </a:solidFill>
              </a:rPr>
              <a:t> </a:t>
            </a:r>
            <a:r>
              <a:rPr lang="en-GB" sz="1800" dirty="0">
                <a:solidFill>
                  <a:schemeClr val="tx1"/>
                </a:solidFill>
              </a:rPr>
              <a:t>Implementer</a:t>
            </a:r>
            <a:endParaRPr sz="1800" dirty="0">
              <a:solidFill>
                <a:schemeClr val="tx1"/>
              </a:solidFill>
            </a:endParaRPr>
          </a:p>
        </p:txBody>
      </p:sp>
      <p:sp>
        <p:nvSpPr>
          <p:cNvPr id="130" name="Google Shape;130;p21"/>
          <p:cNvSpPr txBox="1">
            <a:spLocks noGrp="1"/>
          </p:cNvSpPr>
          <p:nvPr>
            <p:ph type="body" idx="1"/>
          </p:nvPr>
        </p:nvSpPr>
        <p:spPr>
          <a:xfrm>
            <a:off x="5159682" y="2338413"/>
            <a:ext cx="38508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Discussion :  MS-Project</a:t>
            </a:r>
          </a:p>
          <a:p>
            <a:pPr marL="0" lvl="0" indent="0" algn="l" rtl="0">
              <a:spcBef>
                <a:spcPts val="0"/>
              </a:spcBef>
              <a:spcAft>
                <a:spcPts val="0"/>
              </a:spcAft>
              <a:buNone/>
            </a:pPr>
            <a:r>
              <a:rPr lang="en-GB" sz="1100" dirty="0"/>
              <a:t>		    Wireframe</a:t>
            </a:r>
          </a:p>
          <a:p>
            <a:pPr marL="0" lvl="0" indent="0" algn="l" rtl="0">
              <a:spcBef>
                <a:spcPts val="0"/>
              </a:spcBef>
              <a:spcAft>
                <a:spcPts val="0"/>
              </a:spcAft>
              <a:buNone/>
            </a:pPr>
            <a:r>
              <a:rPr lang="en-GB" sz="1100" dirty="0"/>
              <a:t>		    Website in Progress (Homepage)</a:t>
            </a:r>
          </a:p>
          <a:p>
            <a:pPr marL="0" lvl="0" indent="0" algn="l" rtl="0">
              <a:spcBef>
                <a:spcPts val="0"/>
              </a:spcBef>
              <a:spcAft>
                <a:spcPts val="0"/>
              </a:spcAft>
              <a:buNone/>
            </a:pPr>
            <a:endParaRPr sz="1100" dirty="0"/>
          </a:p>
          <a:p>
            <a:pPr marL="0" lvl="0" indent="0" algn="l" rtl="0">
              <a:spcBef>
                <a:spcPts val="0"/>
              </a:spcBef>
              <a:spcAft>
                <a:spcPts val="0"/>
              </a:spcAft>
              <a:buNone/>
            </a:pPr>
            <a:r>
              <a:rPr lang="en-GB" sz="1100" dirty="0"/>
              <a:t>Time : 	4 min</a:t>
            </a:r>
            <a:endParaRPr sz="11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983673"/>
            <a:ext cx="3525982" cy="333894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13;p46"/>
          <p:cNvSpPr txBox="1">
            <a:spLocks noGrp="1"/>
          </p:cNvSpPr>
          <p:nvPr>
            <p:ph type="title"/>
          </p:nvPr>
        </p:nvSpPr>
        <p:spPr>
          <a:xfrm>
            <a:off x="3126418" y="-14673"/>
            <a:ext cx="7010100" cy="5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u="sng" dirty="0">
                <a:solidFill>
                  <a:schemeClr val="tx1"/>
                </a:solidFill>
              </a:rPr>
              <a:t>Use Case Diagram</a:t>
            </a:r>
            <a:endParaRPr sz="2000" b="1" u="sng" dirty="0">
              <a:solidFill>
                <a:schemeClr val="tx1"/>
              </a:solidFill>
            </a:endParaRPr>
          </a:p>
        </p:txBody>
      </p:sp>
      <p:sp>
        <p:nvSpPr>
          <p:cNvPr id="5" name="Google Shape;315;p46"/>
          <p:cNvSpPr txBox="1"/>
          <p:nvPr/>
        </p:nvSpPr>
        <p:spPr>
          <a:xfrm>
            <a:off x="2613800" y="410127"/>
            <a:ext cx="3463028" cy="7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u="sng" dirty="0">
                <a:latin typeface="+mj-lt"/>
                <a:ea typeface="Lato"/>
                <a:cs typeface="Lato"/>
                <a:sym typeface="Lato"/>
              </a:rPr>
              <a:t>Customer Use case Diagram</a:t>
            </a:r>
            <a:endParaRPr u="sng" dirty="0">
              <a:latin typeface="+mj-lt"/>
              <a:ea typeface="Lato"/>
              <a:cs typeface="Lato"/>
              <a:sym typeface="Lato"/>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748" y="971127"/>
            <a:ext cx="6109606" cy="334933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781" y="4051909"/>
            <a:ext cx="1330037" cy="1293070"/>
          </a:xfrm>
          <a:prstGeom prst="rect">
            <a:avLst/>
          </a:prstGeom>
        </p:spPr>
      </p:pic>
    </p:spTree>
    <p:extLst>
      <p:ext uri="{BB962C8B-B14F-4D97-AF65-F5344CB8AC3E}">
        <p14:creationId xmlns:p14="http://schemas.microsoft.com/office/powerpoint/2010/main" val="38741458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29;p48"/>
          <p:cNvSpPr txBox="1">
            <a:spLocks noGrp="1"/>
          </p:cNvSpPr>
          <p:nvPr>
            <p:ph type="title"/>
          </p:nvPr>
        </p:nvSpPr>
        <p:spPr>
          <a:xfrm>
            <a:off x="2967091" y="0"/>
            <a:ext cx="7010100" cy="5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u="sng" dirty="0">
                <a:solidFill>
                  <a:schemeClr val="tx1"/>
                </a:solidFill>
              </a:rPr>
              <a:t>Use Case Diagram</a:t>
            </a:r>
            <a:endParaRPr sz="2000" b="1" u="sng" dirty="0">
              <a:solidFill>
                <a:schemeClr val="tx1"/>
              </a:solidFill>
            </a:endParaRPr>
          </a:p>
        </p:txBody>
      </p:sp>
      <p:sp>
        <p:nvSpPr>
          <p:cNvPr id="5" name="Google Shape;330;p48"/>
          <p:cNvSpPr txBox="1"/>
          <p:nvPr/>
        </p:nvSpPr>
        <p:spPr>
          <a:xfrm>
            <a:off x="2744965" y="523512"/>
            <a:ext cx="3115055" cy="7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u="sng" dirty="0">
                <a:latin typeface="+mj-lt"/>
                <a:ea typeface="Lato"/>
                <a:cs typeface="Lato"/>
                <a:sym typeface="Lato"/>
              </a:rPr>
              <a:t>Admin Use case Diagram</a:t>
            </a:r>
            <a:endParaRPr u="sng" dirty="0">
              <a:latin typeface="+mj-lt"/>
              <a:ea typeface="Lato"/>
              <a:cs typeface="Lato"/>
              <a:sym typeface="Lato"/>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8" y="1103579"/>
            <a:ext cx="6318991" cy="349480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6364" y="4051909"/>
            <a:ext cx="1385455" cy="1293070"/>
          </a:xfrm>
          <a:prstGeom prst="rect">
            <a:avLst/>
          </a:prstGeom>
        </p:spPr>
      </p:pic>
    </p:spTree>
    <p:extLst>
      <p:ext uri="{BB962C8B-B14F-4D97-AF65-F5344CB8AC3E}">
        <p14:creationId xmlns:p14="http://schemas.microsoft.com/office/powerpoint/2010/main" val="941075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21;p47"/>
          <p:cNvSpPr txBox="1">
            <a:spLocks noGrp="1"/>
          </p:cNvSpPr>
          <p:nvPr>
            <p:ph type="title"/>
          </p:nvPr>
        </p:nvSpPr>
        <p:spPr>
          <a:xfrm>
            <a:off x="2870108" y="0"/>
            <a:ext cx="7010100" cy="5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b="1" u="sng" dirty="0">
                <a:solidFill>
                  <a:schemeClr val="tx1"/>
                </a:solidFill>
              </a:rPr>
              <a:t>Use Case Diagram</a:t>
            </a:r>
            <a:endParaRPr sz="2000" b="1" u="sng" dirty="0">
              <a:solidFill>
                <a:schemeClr val="tx1"/>
              </a:solidFill>
            </a:endParaRPr>
          </a:p>
        </p:txBody>
      </p:sp>
      <p:sp>
        <p:nvSpPr>
          <p:cNvPr id="5" name="Google Shape;322;p47"/>
          <p:cNvSpPr txBox="1"/>
          <p:nvPr/>
        </p:nvSpPr>
        <p:spPr>
          <a:xfrm>
            <a:off x="2620727" y="566400"/>
            <a:ext cx="3018073" cy="7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u="sng" dirty="0">
                <a:latin typeface="+mj-lt"/>
                <a:ea typeface="Lato"/>
                <a:cs typeface="Lato"/>
                <a:sym typeface="Lato"/>
              </a:rPr>
              <a:t>Trader Use case Diagram</a:t>
            </a:r>
            <a:endParaRPr u="sng" dirty="0">
              <a:latin typeface="+mj-lt"/>
              <a:ea typeface="Lato"/>
              <a:cs typeface="Lato"/>
              <a:sym typeface="Lato"/>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382" y="1159589"/>
            <a:ext cx="6394533" cy="353885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0" y="4051909"/>
            <a:ext cx="1350819" cy="1293070"/>
          </a:xfrm>
          <a:prstGeom prst="rect">
            <a:avLst/>
          </a:prstGeom>
        </p:spPr>
      </p:pic>
    </p:spTree>
    <p:extLst>
      <p:ext uri="{BB962C8B-B14F-4D97-AF65-F5344CB8AC3E}">
        <p14:creationId xmlns:p14="http://schemas.microsoft.com/office/powerpoint/2010/main" val="11606824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61212" y="2023982"/>
            <a:ext cx="4648200" cy="769441"/>
          </a:xfrm>
          <a:prstGeom prst="rect">
            <a:avLst/>
          </a:prstGeom>
          <a:noFill/>
        </p:spPr>
        <p:txBody>
          <a:bodyPr wrap="square" rtlCol="0">
            <a:spAutoFit/>
          </a:bodyPr>
          <a:lstStyle/>
          <a:p>
            <a:r>
              <a:rPr lang="en-US" sz="4400" b="1" dirty="0"/>
              <a:t>Thank you.</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Tree>
    <p:extLst>
      <p:ext uri="{BB962C8B-B14F-4D97-AF65-F5344CB8AC3E}">
        <p14:creationId xmlns:p14="http://schemas.microsoft.com/office/powerpoint/2010/main" val="4140690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2" name="Rounded Rectangle 1"/>
          <p:cNvSpPr/>
          <p:nvPr/>
        </p:nvSpPr>
        <p:spPr>
          <a:xfrm>
            <a:off x="4859264" y="1391075"/>
            <a:ext cx="3906980" cy="236500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Google Shape;139;p22"/>
          <p:cNvSpPr txBox="1">
            <a:spLocks noGrp="1"/>
          </p:cNvSpPr>
          <p:nvPr>
            <p:ph type="title"/>
          </p:nvPr>
        </p:nvSpPr>
        <p:spPr>
          <a:xfrm>
            <a:off x="5001491" y="1679012"/>
            <a:ext cx="3469775" cy="51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u="sng" dirty="0">
                <a:solidFill>
                  <a:schemeClr val="tx1"/>
                </a:solidFill>
              </a:rPr>
              <a:t>Mohammad Farhan </a:t>
            </a:r>
            <a:r>
              <a:rPr lang="en-GB" sz="1800" dirty="0">
                <a:solidFill>
                  <a:schemeClr val="tx1"/>
                </a:solidFill>
              </a:rPr>
              <a:t>Shaper</a:t>
            </a:r>
            <a:endParaRPr sz="1800" dirty="0">
              <a:solidFill>
                <a:schemeClr val="tx1"/>
              </a:solidFill>
            </a:endParaRPr>
          </a:p>
        </p:txBody>
      </p:sp>
      <p:sp>
        <p:nvSpPr>
          <p:cNvPr id="140" name="Google Shape;140;p22"/>
          <p:cNvSpPr txBox="1">
            <a:spLocks noGrp="1"/>
          </p:cNvSpPr>
          <p:nvPr>
            <p:ph type="body" idx="1"/>
          </p:nvPr>
        </p:nvSpPr>
        <p:spPr>
          <a:xfrm>
            <a:off x="4921610" y="2195912"/>
            <a:ext cx="4239900" cy="10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Discussion:  Belbin Analysis</a:t>
            </a:r>
          </a:p>
          <a:p>
            <a:pPr marL="0" lvl="0" indent="0" algn="l" rtl="0">
              <a:spcBef>
                <a:spcPts val="0"/>
              </a:spcBef>
              <a:spcAft>
                <a:spcPts val="0"/>
              </a:spcAft>
              <a:buNone/>
            </a:pPr>
            <a:r>
              <a:rPr lang="en-GB" sz="1100" dirty="0"/>
              <a:t>		   Skill Audit</a:t>
            </a:r>
          </a:p>
          <a:p>
            <a:pPr marL="0" lvl="0" indent="0" algn="l" rtl="0">
              <a:spcBef>
                <a:spcPts val="0"/>
              </a:spcBef>
              <a:spcAft>
                <a:spcPts val="0"/>
              </a:spcAft>
              <a:buNone/>
            </a:pPr>
            <a:r>
              <a:rPr lang="en-GB" sz="1100" dirty="0"/>
              <a:t>		   Communication</a:t>
            </a:r>
          </a:p>
          <a:p>
            <a:pPr marL="0" lvl="0" indent="0" algn="l" rtl="0">
              <a:spcBef>
                <a:spcPts val="0"/>
              </a:spcBef>
              <a:spcAft>
                <a:spcPts val="0"/>
              </a:spcAft>
              <a:buNone/>
            </a:pPr>
            <a:r>
              <a:rPr lang="en-GB" sz="1100" dirty="0"/>
              <a:t>		   Collaboration Tools</a:t>
            </a:r>
          </a:p>
          <a:p>
            <a:pPr marL="0" lvl="0" indent="0" algn="l" rtl="0">
              <a:spcBef>
                <a:spcPts val="0"/>
              </a:spcBef>
              <a:spcAft>
                <a:spcPts val="0"/>
              </a:spcAft>
              <a:buNone/>
            </a:pPr>
            <a:r>
              <a:rPr lang="en-GB" sz="1100" dirty="0"/>
              <a:t>		   Team Meetings</a:t>
            </a:r>
            <a:endParaRPr sz="1100" dirty="0"/>
          </a:p>
          <a:p>
            <a:pPr marL="457200" lvl="0" indent="0" algn="l" rtl="0">
              <a:spcBef>
                <a:spcPts val="0"/>
              </a:spcBef>
              <a:spcAft>
                <a:spcPts val="0"/>
              </a:spcAft>
              <a:buNone/>
            </a:pPr>
            <a:endParaRPr sz="1100" dirty="0"/>
          </a:p>
          <a:p>
            <a:pPr marL="0" lvl="0" indent="0" algn="l" rtl="0">
              <a:spcBef>
                <a:spcPts val="0"/>
              </a:spcBef>
              <a:spcAft>
                <a:spcPts val="0"/>
              </a:spcAft>
              <a:buNone/>
            </a:pPr>
            <a:r>
              <a:rPr lang="en-GB" sz="1100" dirty="0"/>
              <a:t>Time : 	4  min </a:t>
            </a:r>
            <a:endParaRPr sz="11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36" y="1391075"/>
            <a:ext cx="3024022" cy="28636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2" name="Rounded Rectangle 1"/>
          <p:cNvSpPr/>
          <p:nvPr/>
        </p:nvSpPr>
        <p:spPr>
          <a:xfrm>
            <a:off x="5131632" y="1233054"/>
            <a:ext cx="3775109" cy="241761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Google Shape;149;p23"/>
          <p:cNvSpPr txBox="1">
            <a:spLocks noGrp="1"/>
          </p:cNvSpPr>
          <p:nvPr>
            <p:ph type="title"/>
          </p:nvPr>
        </p:nvSpPr>
        <p:spPr>
          <a:xfrm>
            <a:off x="5368917" y="1586086"/>
            <a:ext cx="4314902" cy="51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000" b="1" u="sng" dirty="0">
                <a:solidFill>
                  <a:schemeClr val="tx1"/>
                </a:solidFill>
              </a:rPr>
              <a:t>Phurbu Choden Lama  </a:t>
            </a:r>
            <a:r>
              <a:rPr lang="en-GB" b="1" dirty="0">
                <a:solidFill>
                  <a:schemeClr val="tx1"/>
                </a:solidFill>
              </a:rPr>
              <a:t>     </a:t>
            </a:r>
            <a:r>
              <a:rPr lang="en-GB" sz="1600" b="1" dirty="0">
                <a:solidFill>
                  <a:schemeClr val="tx1"/>
                </a:solidFill>
              </a:rPr>
              <a:t>Resource Investigator</a:t>
            </a:r>
            <a:endParaRPr sz="1600" b="1" dirty="0">
              <a:solidFill>
                <a:schemeClr val="tx1"/>
              </a:solidFill>
            </a:endParaRPr>
          </a:p>
        </p:txBody>
      </p:sp>
      <p:sp>
        <p:nvSpPr>
          <p:cNvPr id="150" name="Google Shape;150;p23"/>
          <p:cNvSpPr txBox="1">
            <a:spLocks noGrp="1"/>
          </p:cNvSpPr>
          <p:nvPr>
            <p:ph type="body" idx="1"/>
          </p:nvPr>
        </p:nvSpPr>
        <p:spPr>
          <a:xfrm>
            <a:off x="5368917" y="2182024"/>
            <a:ext cx="3300900" cy="15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 Discussion :  Introduction</a:t>
            </a:r>
          </a:p>
          <a:p>
            <a:pPr marL="0" lvl="0" indent="0" algn="l" rtl="0">
              <a:spcBef>
                <a:spcPts val="0"/>
              </a:spcBef>
              <a:spcAft>
                <a:spcPts val="0"/>
              </a:spcAft>
              <a:buNone/>
            </a:pPr>
            <a:r>
              <a:rPr lang="en-US" sz="1100" dirty="0"/>
              <a:t>		     Project Initiation</a:t>
            </a:r>
          </a:p>
          <a:p>
            <a:pPr marL="0" lvl="0" indent="0">
              <a:buNone/>
            </a:pPr>
            <a:r>
              <a:rPr lang="en-US" sz="1100" dirty="0"/>
              <a:t>		</a:t>
            </a:r>
            <a:endParaRPr sz="1100" dirty="0"/>
          </a:p>
          <a:p>
            <a:pPr marL="0" lvl="0" indent="0" algn="l" rtl="0">
              <a:spcBef>
                <a:spcPts val="0"/>
              </a:spcBef>
              <a:spcAft>
                <a:spcPts val="0"/>
              </a:spcAft>
              <a:buNone/>
            </a:pPr>
            <a:r>
              <a:rPr lang="en-GB" sz="1100" dirty="0"/>
              <a:t> Time : 	4 min </a:t>
            </a:r>
            <a:endParaRPr sz="11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983672"/>
            <a:ext cx="3525982" cy="33389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p:nvPr/>
        </p:nvSpPr>
        <p:spPr>
          <a:xfrm>
            <a:off x="-12900" y="13853"/>
            <a:ext cx="9156900" cy="515042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25"/>
          <p:cNvSpPr txBox="1">
            <a:spLocks noGrp="1"/>
          </p:cNvSpPr>
          <p:nvPr>
            <p:ph type="title"/>
          </p:nvPr>
        </p:nvSpPr>
        <p:spPr>
          <a:xfrm>
            <a:off x="918437" y="776753"/>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u="sng" dirty="0">
                <a:solidFill>
                  <a:schemeClr val="tx1"/>
                </a:solidFill>
              </a:rPr>
              <a:t>Overview</a:t>
            </a:r>
            <a:endParaRPr sz="3200" b="1" u="sng" dirty="0">
              <a:solidFill>
                <a:schemeClr val="tx1"/>
              </a:solidFill>
            </a:endParaRPr>
          </a:p>
        </p:txBody>
      </p:sp>
      <p:sp>
        <p:nvSpPr>
          <p:cNvPr id="165" name="Google Shape;165;p25"/>
          <p:cNvSpPr txBox="1">
            <a:spLocks noGrp="1"/>
          </p:cNvSpPr>
          <p:nvPr>
            <p:ph type="body" idx="1"/>
          </p:nvPr>
        </p:nvSpPr>
        <p:spPr>
          <a:xfrm>
            <a:off x="904600" y="1686925"/>
            <a:ext cx="7122900" cy="2364984"/>
          </a:xfrm>
          <a:prstGeom prst="rect">
            <a:avLst/>
          </a:prstGeom>
        </p:spPr>
        <p:txBody>
          <a:bodyPr spcFirstLastPara="1" wrap="square" lIns="91425" tIns="91425" rIns="91425" bIns="91425" anchor="t" anchorCtr="0">
            <a:noAutofit/>
          </a:bodyPr>
          <a:lstStyle/>
          <a:p>
            <a:pPr marL="0" lvl="0" indent="0">
              <a:spcAft>
                <a:spcPts val="1600"/>
              </a:spcAft>
              <a:buNone/>
            </a:pPr>
            <a:r>
              <a:rPr lang="en-US" sz="2000" dirty="0">
                <a:ea typeface="Calibri"/>
                <a:cs typeface="Calibri"/>
                <a:sym typeface="Calibri"/>
              </a:rPr>
              <a:t>Cleckhuddersfax Online Mart is an internet business site which will be made so as to settle the present market emergency for the nearby retailers at Cleckhuddersfax. With the online market blossoming all around the world, Cleckhuddersfax is no more interesting to its impact on the neighborhood advertise and physical outlets. Chfonlinemart.com will be the response to handle the present issue and furnish the nearby retailers with an online stage for the retailing of their merchandise.</a:t>
            </a:r>
            <a:endParaRPr sz="2000" dirty="0">
              <a:latin typeface="Calibri"/>
              <a:ea typeface="Calibri"/>
              <a:cs typeface="Calibri"/>
              <a:sym typeface="Calibri"/>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528" y="4051909"/>
            <a:ext cx="1496291" cy="129307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1561</TotalTime>
  <Words>418</Words>
  <Application>Microsoft Office PowerPoint</Application>
  <PresentationFormat>On-screen Show (16:9)</PresentationFormat>
  <Paragraphs>135</Paragraphs>
  <Slides>63</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Wingdings 3</vt:lpstr>
      <vt:lpstr>Blackadder ITC</vt:lpstr>
      <vt:lpstr>Calibri</vt:lpstr>
      <vt:lpstr>Wingdings</vt:lpstr>
      <vt:lpstr>Algerian</vt:lpstr>
      <vt:lpstr>Century Gothic</vt:lpstr>
      <vt:lpstr>Arial</vt:lpstr>
      <vt:lpstr>Ion</vt:lpstr>
      <vt:lpstr>Cleckhuddersfax Online Mart</vt:lpstr>
      <vt:lpstr>PowerPoint Presentation</vt:lpstr>
      <vt:lpstr>Team Members</vt:lpstr>
      <vt:lpstr>Kritika Koirala Specialist</vt:lpstr>
      <vt:lpstr>Anish Ghimire         Monitor Evaluator</vt:lpstr>
      <vt:lpstr>Ayush Pant Implementer</vt:lpstr>
      <vt:lpstr>Mohammad Farhan Shaper</vt:lpstr>
      <vt:lpstr>Phurbu Choden Lama       Resource Investigator</vt:lpstr>
      <vt:lpstr>Overview</vt:lpstr>
      <vt:lpstr>PowerPoint Presentation</vt:lpstr>
      <vt:lpstr>PowerPoint Presentation</vt:lpstr>
      <vt:lpstr>Project Organization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MS Project</vt:lpstr>
      <vt:lpstr>Task Sheet</vt:lpstr>
      <vt:lpstr>Task Sheet</vt:lpstr>
      <vt:lpstr>Task Sheet</vt:lpstr>
      <vt:lpstr>Gantt Chart</vt:lpstr>
      <vt:lpstr>Gantt Chart</vt:lpstr>
      <vt:lpstr>Gantt Chart</vt:lpstr>
      <vt:lpstr>Network Diagram</vt:lpstr>
      <vt:lpstr>Network Diagram</vt:lpstr>
      <vt:lpstr>Network Diagram</vt:lpstr>
      <vt:lpstr>Network Diagram</vt:lpstr>
      <vt:lpstr>Network Diagram</vt:lpstr>
      <vt:lpstr>Resource Sheet</vt:lpstr>
      <vt:lpstr>Calendar – February/March 2020</vt:lpstr>
      <vt:lpstr>Calendar –  March/April 2020</vt:lpstr>
      <vt:lpstr>Timeline</vt:lpstr>
      <vt:lpstr>Wireframe</vt:lpstr>
      <vt:lpstr>Wireframe (Customer)</vt:lpstr>
      <vt:lpstr>PowerPoint Presentation</vt:lpstr>
      <vt:lpstr>PowerPoint Presentation</vt:lpstr>
      <vt:lpstr>Wireframe (Trader)</vt:lpstr>
      <vt:lpstr>Wireframe (Admin)</vt:lpstr>
      <vt:lpstr>PowerPoint Presentation</vt:lpstr>
      <vt:lpstr>Entity Relationship Diagram</vt:lpstr>
      <vt:lpstr>Extended Entity Relationship Diagram</vt:lpstr>
      <vt:lpstr>Composite EERD</vt:lpstr>
      <vt:lpstr>Functional Requirements</vt:lpstr>
      <vt:lpstr>Functional Requirements</vt:lpstr>
      <vt:lpstr>Functional Requirements</vt:lpstr>
      <vt:lpstr>Functional Requirements</vt:lpstr>
      <vt:lpstr>Functional Requirements</vt:lpstr>
      <vt:lpstr>Functional Requirements</vt:lpstr>
      <vt:lpstr>Functional Requirements</vt:lpstr>
      <vt:lpstr>PowerPoint Presentation</vt:lpstr>
      <vt:lpstr>Conceptual Design</vt:lpstr>
      <vt:lpstr>Use Case Diagram</vt:lpstr>
      <vt:lpstr>Use Case Diagram</vt:lpstr>
      <vt:lpstr>Use Case Diagram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Huddersfax Deli</dc:title>
  <dc:creator>User</dc:creator>
  <cp:lastModifiedBy>Ghimire, Anish (Student)</cp:lastModifiedBy>
  <cp:revision>143</cp:revision>
  <dcterms:modified xsi:type="dcterms:W3CDTF">2020-03-24T16:56:20Z</dcterms:modified>
</cp:coreProperties>
</file>